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61" r:id="rId6"/>
    <p:sldMasterId id="2147483689" r:id="rId7"/>
  </p:sldMasterIdLst>
  <p:notesMasterIdLst>
    <p:notesMasterId r:id="rId21"/>
  </p:notesMasterIdLst>
  <p:sldIdLst>
    <p:sldId id="803" r:id="rId8"/>
    <p:sldId id="824" r:id="rId9"/>
    <p:sldId id="825" r:id="rId10"/>
    <p:sldId id="829" r:id="rId11"/>
    <p:sldId id="828" r:id="rId12"/>
    <p:sldId id="819" r:id="rId13"/>
    <p:sldId id="817" r:id="rId14"/>
    <p:sldId id="804" r:id="rId15"/>
    <p:sldId id="820" r:id="rId16"/>
    <p:sldId id="826" r:id="rId17"/>
    <p:sldId id="821" r:id="rId18"/>
    <p:sldId id="827" r:id="rId19"/>
    <p:sldId id="812"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32FB3F-E580-450B-AC79-478A73A44449}">
          <p14:sldIdLst>
            <p14:sldId id="803"/>
            <p14:sldId id="824"/>
            <p14:sldId id="825"/>
            <p14:sldId id="829"/>
            <p14:sldId id="828"/>
            <p14:sldId id="819"/>
            <p14:sldId id="817"/>
            <p14:sldId id="804"/>
            <p14:sldId id="820"/>
            <p14:sldId id="826"/>
            <p14:sldId id="821"/>
            <p14:sldId id="827"/>
            <p14:sldId id="8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ey Dehmey" initials="CD" lastIdx="3" clrIdx="0">
    <p:extLst>
      <p:ext uri="{19B8F6BF-5375-455C-9EA6-DF929625EA0E}">
        <p15:presenceInfo xmlns:p15="http://schemas.microsoft.com/office/powerpoint/2012/main" userId="S-1-5-21-1594810350-1619088474-187157480-1001" providerId="AD"/>
      </p:ext>
    </p:extLst>
  </p:cmAuthor>
  <p:cmAuthor id="2" name="Jeff Seibert" initials="JS" lastIdx="4" clrIdx="1">
    <p:extLst>
      <p:ext uri="{19B8F6BF-5375-455C-9EA6-DF929625EA0E}">
        <p15:presenceInfo xmlns:p15="http://schemas.microsoft.com/office/powerpoint/2012/main" userId="S::jeff@sustainableelectronics.org::4db159ea-2237-4787-b735-67cda40c83d2" providerId="AD"/>
      </p:ext>
    </p:extLst>
  </p:cmAuthor>
  <p:cmAuthor id="3" name="Roger Greive" initials="RG" lastIdx="2" clrIdx="2">
    <p:extLst>
      <p:ext uri="{19B8F6BF-5375-455C-9EA6-DF929625EA0E}">
        <p15:presenceInfo xmlns:p15="http://schemas.microsoft.com/office/powerpoint/2012/main" userId="S::roger@sustainableelectronics.org::a9f04767-4022-4196-b209-7fdf4579e6e3" providerId="AD"/>
      </p:ext>
    </p:extLst>
  </p:cmAuthor>
  <p:cmAuthor id="4" name="Corey Dehmey" initials="CD [2]" lastIdx="1" clrIdx="3">
    <p:extLst>
      <p:ext uri="{19B8F6BF-5375-455C-9EA6-DF929625EA0E}">
        <p15:presenceInfo xmlns:p15="http://schemas.microsoft.com/office/powerpoint/2012/main" userId="S::corey@sustainableelectronics.org::df73365f-13f3-4787-8149-b83bfe0328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749"/>
    <a:srgbClr val="51BC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2150" autoAdjust="0"/>
  </p:normalViewPr>
  <p:slideViewPr>
    <p:cSldViewPr snapToGrid="0">
      <p:cViewPr varScale="1">
        <p:scale>
          <a:sx n="46" d="100"/>
          <a:sy n="46" d="100"/>
        </p:scale>
        <p:origin x="912"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Easterbrook" userId="8d518acb-6f6e-4a47-a5da-32caaad2883b" providerId="ADAL" clId="{232E491F-2529-42C7-AD07-499EFC708FC2}"/>
    <pc:docChg chg="undo custSel addSld modSld modSection">
      <pc:chgData name="Mike Easterbrook" userId="8d518acb-6f6e-4a47-a5da-32caaad2883b" providerId="ADAL" clId="{232E491F-2529-42C7-AD07-499EFC708FC2}" dt="2024-06-12T01:09:11.080" v="3349" actId="20577"/>
      <pc:docMkLst>
        <pc:docMk/>
      </pc:docMkLst>
      <pc:sldChg chg="modSp mod">
        <pc:chgData name="Mike Easterbrook" userId="8d518acb-6f6e-4a47-a5da-32caaad2883b" providerId="ADAL" clId="{232E491F-2529-42C7-AD07-499EFC708FC2}" dt="2024-06-01T15:37:15.022" v="79" actId="20577"/>
        <pc:sldMkLst>
          <pc:docMk/>
          <pc:sldMk cId="1565201896" sldId="803"/>
        </pc:sldMkLst>
        <pc:spChg chg="mod">
          <ac:chgData name="Mike Easterbrook" userId="8d518acb-6f6e-4a47-a5da-32caaad2883b" providerId="ADAL" clId="{232E491F-2529-42C7-AD07-499EFC708FC2}" dt="2024-06-01T15:37:15.022" v="79" actId="20577"/>
          <ac:spMkLst>
            <pc:docMk/>
            <pc:sldMk cId="1565201896" sldId="803"/>
            <ac:spMk id="2" creationId="{6DC6B9F4-965F-4B8A-A9D7-510111BA2C80}"/>
          </ac:spMkLst>
        </pc:spChg>
      </pc:sldChg>
      <pc:sldChg chg="modSp mod">
        <pc:chgData name="Mike Easterbrook" userId="8d518acb-6f6e-4a47-a5da-32caaad2883b" providerId="ADAL" clId="{232E491F-2529-42C7-AD07-499EFC708FC2}" dt="2024-06-12T01:09:11.080" v="3349" actId="20577"/>
        <pc:sldMkLst>
          <pc:docMk/>
          <pc:sldMk cId="2919602609" sldId="819"/>
        </pc:sldMkLst>
        <pc:spChg chg="mod">
          <ac:chgData name="Mike Easterbrook" userId="8d518acb-6f6e-4a47-a5da-32caaad2883b" providerId="ADAL" clId="{232E491F-2529-42C7-AD07-499EFC708FC2}" dt="2024-06-12T01:09:11.080" v="3349" actId="20577"/>
          <ac:spMkLst>
            <pc:docMk/>
            <pc:sldMk cId="2919602609" sldId="819"/>
            <ac:spMk id="11" creationId="{00000000-0000-0000-0000-000000000000}"/>
          </ac:spMkLst>
        </pc:spChg>
      </pc:sldChg>
      <pc:sldChg chg="addSp modSp mod modNotesTx">
        <pc:chgData name="Mike Easterbrook" userId="8d518acb-6f6e-4a47-a5da-32caaad2883b" providerId="ADAL" clId="{232E491F-2529-42C7-AD07-499EFC708FC2}" dt="2024-06-01T16:14:55.402" v="3114" actId="1076"/>
        <pc:sldMkLst>
          <pc:docMk/>
          <pc:sldMk cId="472161767" sldId="821"/>
        </pc:sldMkLst>
        <pc:spChg chg="mod">
          <ac:chgData name="Mike Easterbrook" userId="8d518acb-6f6e-4a47-a5da-32caaad2883b" providerId="ADAL" clId="{232E491F-2529-42C7-AD07-499EFC708FC2}" dt="2024-06-01T16:13:46.020" v="3031" actId="21"/>
          <ac:spMkLst>
            <pc:docMk/>
            <pc:sldMk cId="472161767" sldId="821"/>
            <ac:spMk id="11" creationId="{00000000-0000-0000-0000-000000000000}"/>
          </ac:spMkLst>
        </pc:spChg>
        <pc:picChg chg="add mod">
          <ac:chgData name="Mike Easterbrook" userId="8d518acb-6f6e-4a47-a5da-32caaad2883b" providerId="ADAL" clId="{232E491F-2529-42C7-AD07-499EFC708FC2}" dt="2024-06-01T16:14:55.402" v="3114" actId="1076"/>
          <ac:picMkLst>
            <pc:docMk/>
            <pc:sldMk cId="472161767" sldId="821"/>
            <ac:picMk id="3" creationId="{E877B954-6E1C-E34B-BC08-B77357D51EB2}"/>
          </ac:picMkLst>
        </pc:picChg>
      </pc:sldChg>
      <pc:sldChg chg="modNotesTx">
        <pc:chgData name="Mike Easterbrook" userId="8d518acb-6f6e-4a47-a5da-32caaad2883b" providerId="ADAL" clId="{232E491F-2529-42C7-AD07-499EFC708FC2}" dt="2024-06-12T01:02:31.664" v="3163" actId="20577"/>
        <pc:sldMkLst>
          <pc:docMk/>
          <pc:sldMk cId="2829825785" sldId="824"/>
        </pc:sldMkLst>
      </pc:sldChg>
      <pc:sldChg chg="addSp delSp modSp mod modNotesTx">
        <pc:chgData name="Mike Easterbrook" userId="8d518acb-6f6e-4a47-a5da-32caaad2883b" providerId="ADAL" clId="{232E491F-2529-42C7-AD07-499EFC708FC2}" dt="2024-06-01T15:52:29.244" v="1130" actId="20577"/>
        <pc:sldMkLst>
          <pc:docMk/>
          <pc:sldMk cId="3944565619" sldId="825"/>
        </pc:sldMkLst>
        <pc:spChg chg="add del">
          <ac:chgData name="Mike Easterbrook" userId="8d518acb-6f6e-4a47-a5da-32caaad2883b" providerId="ADAL" clId="{232E491F-2529-42C7-AD07-499EFC708FC2}" dt="2024-06-01T15:46:33.248" v="500" actId="22"/>
          <ac:spMkLst>
            <pc:docMk/>
            <pc:sldMk cId="3944565619" sldId="825"/>
            <ac:spMk id="3" creationId="{5054C5B0-E3CC-74CD-0C67-AE5EC3D5B16C}"/>
          </ac:spMkLst>
        </pc:spChg>
        <pc:spChg chg="mod">
          <ac:chgData name="Mike Easterbrook" userId="8d518acb-6f6e-4a47-a5da-32caaad2883b" providerId="ADAL" clId="{232E491F-2529-42C7-AD07-499EFC708FC2}" dt="2024-06-01T15:46:13.772" v="498" actId="20577"/>
          <ac:spMkLst>
            <pc:docMk/>
            <pc:sldMk cId="3944565619" sldId="825"/>
            <ac:spMk id="11" creationId="{00000000-0000-0000-0000-000000000000}"/>
          </ac:spMkLst>
        </pc:spChg>
        <pc:spChg chg="mod">
          <ac:chgData name="Mike Easterbrook" userId="8d518acb-6f6e-4a47-a5da-32caaad2883b" providerId="ADAL" clId="{232E491F-2529-42C7-AD07-499EFC708FC2}" dt="2024-06-01T15:41:14.073" v="104" actId="20577"/>
          <ac:spMkLst>
            <pc:docMk/>
            <pc:sldMk cId="3944565619" sldId="825"/>
            <ac:spMk id="12" creationId="{00000000-0000-0000-0000-000000000000}"/>
          </ac:spMkLst>
        </pc:spChg>
        <pc:picChg chg="add mod">
          <ac:chgData name="Mike Easterbrook" userId="8d518acb-6f6e-4a47-a5da-32caaad2883b" providerId="ADAL" clId="{232E491F-2529-42C7-AD07-499EFC708FC2}" dt="2024-06-01T15:47:07.978" v="503" actId="1076"/>
          <ac:picMkLst>
            <pc:docMk/>
            <pc:sldMk cId="3944565619" sldId="825"/>
            <ac:picMk id="5" creationId="{DC8B8ADE-33CB-9D59-789E-972174FBDF6E}"/>
          </ac:picMkLst>
        </pc:picChg>
      </pc:sldChg>
      <pc:sldChg chg="addSp modSp add mod modNotesTx">
        <pc:chgData name="Mike Easterbrook" userId="8d518acb-6f6e-4a47-a5da-32caaad2883b" providerId="ADAL" clId="{232E491F-2529-42C7-AD07-499EFC708FC2}" dt="2024-06-12T01:07:14.989" v="3335" actId="20577"/>
        <pc:sldMkLst>
          <pc:docMk/>
          <pc:sldMk cId="3150389896" sldId="829"/>
        </pc:sldMkLst>
        <pc:spChg chg="mod">
          <ac:chgData name="Mike Easterbrook" userId="8d518acb-6f6e-4a47-a5da-32caaad2883b" providerId="ADAL" clId="{232E491F-2529-42C7-AD07-499EFC708FC2}" dt="2024-06-01T15:57:11.457" v="1134" actId="20577"/>
          <ac:spMkLst>
            <pc:docMk/>
            <pc:sldMk cId="3150389896" sldId="829"/>
            <ac:spMk id="11" creationId="{00000000-0000-0000-0000-000000000000}"/>
          </ac:spMkLst>
        </pc:spChg>
        <pc:picChg chg="add mod">
          <ac:chgData name="Mike Easterbrook" userId="8d518acb-6f6e-4a47-a5da-32caaad2883b" providerId="ADAL" clId="{232E491F-2529-42C7-AD07-499EFC708FC2}" dt="2024-06-01T15:57:34.653" v="1137" actId="1076"/>
          <ac:picMkLst>
            <pc:docMk/>
            <pc:sldMk cId="3150389896" sldId="829"/>
            <ac:picMk id="3" creationId="{269751F6-1B77-1EAA-8A65-28722E1FAF21}"/>
          </ac:picMkLst>
        </pc:picChg>
        <pc:picChg chg="add mod">
          <ac:chgData name="Mike Easterbrook" userId="8d518acb-6f6e-4a47-a5da-32caaad2883b" providerId="ADAL" clId="{232E491F-2529-42C7-AD07-499EFC708FC2}" dt="2024-06-01T15:58:28.323" v="1143" actId="1076"/>
          <ac:picMkLst>
            <pc:docMk/>
            <pc:sldMk cId="3150389896" sldId="829"/>
            <ac:picMk id="5" creationId="{BBCE4A1B-D5CF-A89B-79FC-A6FCB59AD44D}"/>
          </ac:picMkLst>
        </pc:picChg>
      </pc:sldChg>
    </pc:docChg>
  </pc:docChgLst>
  <pc:docChgLst>
    <pc:chgData name="Mike Easterbrook" userId="8d518acb-6f6e-4a47-a5da-32caaad2883b" providerId="ADAL" clId="{A5D737F2-D5AE-4BB8-9F31-E73379DC5A4F}"/>
    <pc:docChg chg="modSld">
      <pc:chgData name="Mike Easterbrook" userId="8d518acb-6f6e-4a47-a5da-32caaad2883b" providerId="ADAL" clId="{A5D737F2-D5AE-4BB8-9F31-E73379DC5A4F}" dt="2024-09-16T15:41:26.419" v="23" actId="20577"/>
      <pc:docMkLst>
        <pc:docMk/>
      </pc:docMkLst>
      <pc:sldChg chg="modSp mod">
        <pc:chgData name="Mike Easterbrook" userId="8d518acb-6f6e-4a47-a5da-32caaad2883b" providerId="ADAL" clId="{A5D737F2-D5AE-4BB8-9F31-E73379DC5A4F}" dt="2024-09-16T15:41:17.024" v="22" actId="20577"/>
        <pc:sldMkLst>
          <pc:docMk/>
          <pc:sldMk cId="1565201896" sldId="803"/>
        </pc:sldMkLst>
        <pc:spChg chg="mod">
          <ac:chgData name="Mike Easterbrook" userId="8d518acb-6f6e-4a47-a5da-32caaad2883b" providerId="ADAL" clId="{A5D737F2-D5AE-4BB8-9F31-E73379DC5A4F}" dt="2024-09-16T15:41:17.024" v="22" actId="20577"/>
          <ac:spMkLst>
            <pc:docMk/>
            <pc:sldMk cId="1565201896" sldId="803"/>
            <ac:spMk id="2" creationId="{6DC6B9F4-965F-4B8A-A9D7-510111BA2C80}"/>
          </ac:spMkLst>
        </pc:spChg>
      </pc:sldChg>
      <pc:sldChg chg="modNotesTx">
        <pc:chgData name="Mike Easterbrook" userId="8d518acb-6f6e-4a47-a5da-32caaad2883b" providerId="ADAL" clId="{A5D737F2-D5AE-4BB8-9F31-E73379DC5A4F}" dt="2024-09-16T15:41:26.419" v="23" actId="20577"/>
        <pc:sldMkLst>
          <pc:docMk/>
          <pc:sldMk cId="2829825785" sldId="8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91B83E18-B009-4F49-B82E-44A19E9EA2AC}" type="datetimeFigureOut">
              <a:rPr lang="en-US" smtClean="0"/>
              <a:t>9/16/2024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DAE4221B-A9E7-410C-A69C-94327A479E86}" type="slidenum">
              <a:rPr lang="en-US" smtClean="0"/>
              <a:t>‹#›</a:t>
            </a:fld>
            <a:endParaRPr lang="en-US"/>
          </a:p>
        </p:txBody>
      </p:sp>
    </p:spTree>
    <p:extLst>
      <p:ext uri="{BB962C8B-B14F-4D97-AF65-F5344CB8AC3E}">
        <p14:creationId xmlns:p14="http://schemas.microsoft.com/office/powerpoint/2010/main" val="384600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AE4221B-A9E7-410C-A69C-94327A479E86}" type="slidenum">
              <a:rPr lang="en-US" smtClean="0"/>
              <a:t>1</a:t>
            </a:fld>
            <a:endParaRPr lang="en-US"/>
          </a:p>
        </p:txBody>
      </p:sp>
    </p:spTree>
    <p:extLst>
      <p:ext uri="{BB962C8B-B14F-4D97-AF65-F5344CB8AC3E}">
        <p14:creationId xmlns:p14="http://schemas.microsoft.com/office/powerpoint/2010/main" val="18833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10</a:t>
            </a:fld>
            <a:endParaRPr lang="en-US"/>
          </a:p>
        </p:txBody>
      </p:sp>
    </p:spTree>
    <p:extLst>
      <p:ext uri="{BB962C8B-B14F-4D97-AF65-F5344CB8AC3E}">
        <p14:creationId xmlns:p14="http://schemas.microsoft.com/office/powerpoint/2010/main" val="145402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0"/>
            <a:r>
              <a:rPr lang="en-US" sz="1200" dirty="0">
                <a:solidFill>
                  <a:schemeClr val="tx1"/>
                </a:solidFill>
              </a:rPr>
              <a:t>Auditor Training May 2024 on Appendix G</a:t>
            </a:r>
          </a:p>
          <a:p>
            <a:pPr lvl="0"/>
            <a:r>
              <a:rPr lang="en-US" sz="1200" dirty="0">
                <a:solidFill>
                  <a:schemeClr val="tx1"/>
                </a:solidFill>
              </a:rPr>
              <a:t>Publication of the new Code of Practices (COP) May 15</a:t>
            </a:r>
            <a:r>
              <a:rPr lang="en-US" sz="1200" baseline="30000" dirty="0">
                <a:solidFill>
                  <a:schemeClr val="tx1"/>
                </a:solidFill>
              </a:rPr>
              <a:t>th</a:t>
            </a:r>
            <a:r>
              <a:rPr lang="en-US" sz="1200" dirty="0">
                <a:solidFill>
                  <a:schemeClr val="tx1"/>
                </a:solidFill>
              </a:rPr>
              <a:t>, 2024 with inclusion of audit time and transition rules for Appendix G</a:t>
            </a:r>
          </a:p>
          <a:p>
            <a:pPr lvl="0"/>
            <a:r>
              <a:rPr lang="en-US" sz="1200" dirty="0">
                <a:solidFill>
                  <a:schemeClr val="tx1"/>
                </a:solidFill>
              </a:rPr>
              <a:t>CBs accredited to R2 working to implement new COP</a:t>
            </a:r>
          </a:p>
          <a:p>
            <a:pPr lvl="0"/>
            <a:r>
              <a:rPr lang="en-US" sz="1200" dirty="0">
                <a:solidFill>
                  <a:schemeClr val="tx1"/>
                </a:solidFill>
              </a:rPr>
              <a:t>As early as August, facilities can start getting certified to Appendix G</a:t>
            </a:r>
          </a:p>
          <a:p>
            <a:pPr lvl="0"/>
            <a:r>
              <a:rPr lang="en-US" sz="1200" dirty="0">
                <a:solidFill>
                  <a:schemeClr val="tx1"/>
                </a:solidFill>
              </a:rPr>
              <a:t>Transition timeline -1/31/27</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11</a:t>
            </a:fld>
            <a:endParaRPr lang="en-US"/>
          </a:p>
        </p:txBody>
      </p:sp>
    </p:spTree>
    <p:extLst>
      <p:ext uri="{BB962C8B-B14F-4D97-AF65-F5344CB8AC3E}">
        <p14:creationId xmlns:p14="http://schemas.microsoft.com/office/powerpoint/2010/main" val="64067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12</a:t>
            </a:fld>
            <a:endParaRPr lang="en-US"/>
          </a:p>
        </p:txBody>
      </p:sp>
    </p:spTree>
    <p:extLst>
      <p:ext uri="{BB962C8B-B14F-4D97-AF65-F5344CB8AC3E}">
        <p14:creationId xmlns:p14="http://schemas.microsoft.com/office/powerpoint/2010/main" val="22212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AE4221B-A9E7-410C-A69C-94327A479E86}" type="slidenum">
              <a:rPr lang="en-US" smtClean="0"/>
              <a:t>13</a:t>
            </a:fld>
            <a:endParaRPr lang="en-US"/>
          </a:p>
        </p:txBody>
      </p:sp>
    </p:spTree>
    <p:extLst>
      <p:ext uri="{BB962C8B-B14F-4D97-AF65-F5344CB8AC3E}">
        <p14:creationId xmlns:p14="http://schemas.microsoft.com/office/powerpoint/2010/main" val="412500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t>
            </a:r>
          </a:p>
          <a:p>
            <a:r>
              <a:rPr lang="en-US" dirty="0"/>
              <a:t>Working to create a world where electronic products are reused and recycled in a way that results </a:t>
            </a:r>
          </a:p>
          <a:p>
            <a:r>
              <a:rPr lang="en-US" dirty="0"/>
              <a:t>in resource preservation, the well-being of the environment, and the health and safety of workers </a:t>
            </a:r>
          </a:p>
          <a:p>
            <a:r>
              <a:rPr lang="en-US" dirty="0"/>
              <a:t>and communities.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2</a:t>
            </a:fld>
            <a:endParaRPr lang="en-US"/>
          </a:p>
        </p:txBody>
      </p:sp>
    </p:spTree>
    <p:extLst>
      <p:ext uri="{BB962C8B-B14F-4D97-AF65-F5344CB8AC3E}">
        <p14:creationId xmlns:p14="http://schemas.microsoft.com/office/powerpoint/2010/main" val="14002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Transition to clean energy through solar panels is an important step in sustainability.  </a:t>
            </a:r>
          </a:p>
          <a:p>
            <a:pPr marL="171450" indent="-171450">
              <a:buFontTx/>
              <a:buChar char="-"/>
            </a:pPr>
            <a:r>
              <a:rPr lang="en-US" dirty="0"/>
              <a:t>Need to ensure we close the loop on the management of solar panels to achieve the most out of this step towards sustainability.</a:t>
            </a:r>
          </a:p>
          <a:p>
            <a:pPr marL="171450" indent="-171450">
              <a:buFontTx/>
              <a:buChar char="-"/>
            </a:pPr>
            <a:r>
              <a:rPr lang="en-US" dirty="0"/>
              <a:t>It is still more cost effective in most global markets to landfill solar panels rather than pay for recycling.  </a:t>
            </a:r>
          </a:p>
          <a:p>
            <a:pPr marL="171450" indent="-171450">
              <a:buFontTx/>
              <a:buChar char="-"/>
            </a:pPr>
            <a:r>
              <a:rPr lang="en-US" dirty="0"/>
              <a:t>But we need take a step back first and look at how we manage these panels.  </a:t>
            </a:r>
          </a:p>
          <a:p>
            <a:pPr marL="171450" indent="-171450">
              <a:buFontTx/>
              <a:buChar char="-"/>
            </a:pPr>
            <a:r>
              <a:rPr lang="en-US" dirty="0"/>
              <a:t>Are the elective upgrades of huge utility scale solar farms being recycled?  </a:t>
            </a:r>
          </a:p>
          <a:p>
            <a:pPr marL="171450" indent="-171450">
              <a:buFontTx/>
              <a:buChar char="-"/>
            </a:pPr>
            <a:r>
              <a:rPr lang="en-US" dirty="0"/>
              <a:t>Don’t these panels have a lot of useful life left in the panel?  </a:t>
            </a:r>
          </a:p>
          <a:p>
            <a:pPr marL="171450" indent="-171450">
              <a:buFontTx/>
              <a:buChar char="-"/>
            </a:pPr>
            <a:r>
              <a:rPr lang="en-US" dirty="0"/>
              <a:t>How can set up the framework for proper reuse of panel before considering recycling?  </a:t>
            </a:r>
          </a:p>
          <a:p>
            <a:pPr marL="171450" indent="-171450">
              <a:buFontTx/>
              <a:buChar char="-"/>
            </a:pPr>
            <a:r>
              <a:rPr lang="en-US" dirty="0"/>
              <a:t>If they are truly end of life, how do we set up the framework for proper recycling rather than landfilling?  </a:t>
            </a:r>
          </a:p>
          <a:p>
            <a:pPr marL="171450" indent="-171450">
              <a:buFontTx/>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3</a:t>
            </a:fld>
            <a:endParaRPr lang="en-US"/>
          </a:p>
        </p:txBody>
      </p:sp>
    </p:spTree>
    <p:extLst>
      <p:ext uri="{BB962C8B-B14F-4D97-AF65-F5344CB8AC3E}">
        <p14:creationId xmlns:p14="http://schemas.microsoft.com/office/powerpoint/2010/main" val="66335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SERI has added PV Modules to the R2 Standard to ensure people have a way to recognize legitimate reuse and recycling options for solar panels</a:t>
            </a:r>
          </a:p>
          <a:p>
            <a:pPr marL="171450" indent="-171450">
              <a:buFontTx/>
              <a:buChar char="-"/>
            </a:pPr>
            <a:r>
              <a:rPr lang="en-US" dirty="0"/>
              <a:t>Standards can drive sustainability at a systems level</a:t>
            </a:r>
          </a:p>
          <a:p>
            <a:pPr marL="171450" indent="-171450">
              <a:buFontTx/>
              <a:buChar char="-"/>
            </a:pPr>
            <a:r>
              <a:rPr lang="en-US" dirty="0"/>
              <a:t>The R2 Standard forces a circular approach requiring reuse before recycling, and recycling before disposal</a:t>
            </a:r>
          </a:p>
          <a:p>
            <a:pPr marL="171450" indent="-171450">
              <a:buFontTx/>
              <a:buChar char="-"/>
            </a:pPr>
            <a:r>
              <a:rPr lang="en-US" dirty="0"/>
              <a:t>R2 requires the proper recycling of hazardous materials within the solar cell</a:t>
            </a:r>
          </a:p>
          <a:p>
            <a:pPr marL="171450" indent="-171450">
              <a:buFontTx/>
              <a:buChar char="-"/>
            </a:pPr>
            <a:r>
              <a:rPr lang="en-US" dirty="0"/>
              <a:t>R2 implements an EHS Mgmt. system by also requiring certification to ISO 14001 and ISO 45001 (or RIOS)</a:t>
            </a:r>
          </a:p>
          <a:p>
            <a:pPr marL="171450" indent="-171450">
              <a:buFontTx/>
              <a:buChar char="-"/>
            </a:pPr>
            <a:r>
              <a:rPr lang="en-US" dirty="0"/>
              <a:t>R2 applies not just to the R2 Facility, but through the recycling chain </a:t>
            </a:r>
          </a:p>
          <a:p>
            <a:pPr marL="171450" indent="-171450">
              <a:buFontTx/>
              <a:buChar char="-"/>
            </a:pPr>
            <a:endParaRPr lang="en-US" dirty="0"/>
          </a:p>
          <a:p>
            <a:pPr marL="0" indent="0">
              <a:buFontTx/>
              <a:buNone/>
            </a:pPr>
            <a:r>
              <a:rPr lang="en-US" dirty="0"/>
              <a:t>Certification creates the accountability</a:t>
            </a:r>
          </a:p>
          <a:p>
            <a:pPr marL="171450" indent="-171450">
              <a:buFontTx/>
              <a:buChar char="-"/>
            </a:pPr>
            <a:r>
              <a:rPr lang="en-US" dirty="0"/>
              <a:t>Independent auditing by accredited CBs –In India, NABCB the Accreditation Body has made a commitment to offering accreditation to R2, and a couple CBs are working on getting accredited to certify to the R2 –will cut of the costs of audits because it will be in the local currency.  </a:t>
            </a:r>
          </a:p>
          <a:p>
            <a:pPr marL="171450" indent="-171450">
              <a:buFontTx/>
              <a:buChar char="-"/>
            </a:pPr>
            <a:r>
              <a:rPr lang="en-US" dirty="0"/>
              <a:t>Additionally, R2 has an additional layer of oversight in the SERI Assurance program –Our team in India has performed spot inspections on roughly 75% of the 54 R2 certified facilities in India</a:t>
            </a:r>
          </a:p>
          <a:p>
            <a:pPr marL="0" indent="0">
              <a:buFontTx/>
              <a:buNone/>
            </a:pPr>
            <a:endParaRPr lang="en-US" dirty="0"/>
          </a:p>
          <a:p>
            <a:pPr marL="0" indent="0">
              <a:buFontTx/>
              <a:buNone/>
            </a:pPr>
            <a:r>
              <a:rPr lang="en-US" dirty="0"/>
              <a:t>Commitment from stakeholders like corporations and governments drive adoption of standards and create change</a:t>
            </a:r>
          </a:p>
          <a:p>
            <a:pPr marL="171450" indent="-171450">
              <a:buFontTx/>
              <a:buChar char="-"/>
            </a:pPr>
            <a:r>
              <a:rPr lang="en-US" dirty="0"/>
              <a:t>Regulation can prefer or require R2 Certification to drive adoption –The E-Waste Rules of 2022 include PV Modules (Code CEEW14)</a:t>
            </a:r>
          </a:p>
          <a:p>
            <a:pPr marL="171450" indent="-171450">
              <a:buFontTx/>
              <a:buChar char="-"/>
            </a:pPr>
            <a:r>
              <a:rPr lang="en-US" dirty="0"/>
              <a:t>Corporation can prefer or require R2 for returns or elective upgrades of PV modules</a:t>
            </a:r>
          </a:p>
          <a:p>
            <a:pPr marL="171450" indent="-171450">
              <a:buFontTx/>
              <a:buChar char="-"/>
            </a:pPr>
            <a:r>
              <a:rPr lang="en-US" dirty="0"/>
              <a:t>These commitments drives adoption and adoption drive systems change</a:t>
            </a:r>
          </a:p>
          <a:p>
            <a:pPr marL="171450" indent="-171450">
              <a:buFontTx/>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4</a:t>
            </a:fld>
            <a:endParaRPr lang="en-US"/>
          </a:p>
        </p:txBody>
      </p:sp>
    </p:spTree>
    <p:extLst>
      <p:ext uri="{BB962C8B-B14F-4D97-AF65-F5344CB8AC3E}">
        <p14:creationId xmlns:p14="http://schemas.microsoft.com/office/powerpoint/2010/main" val="177890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R2 Standard establishes responsible reuse and recycling (“R2”) practices for the management and processing of used electronics globally. By certifying to this Standard through an accredited third-party Certification Body, an R2 Facility can help IT asset managers, sellers of used electronics, and prospective purchasers of IT Asset Disposition, refurbishment, remarketing, and recycling services (among others) make informed decisions and have increased confidence that used electronic equipment is managed in an environmentally responsible manner, protective of the health and safety of workers and the public, and that all data on all devices is secure and effectively destroyed.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5</a:t>
            </a:fld>
            <a:endParaRPr lang="en-US"/>
          </a:p>
        </p:txBody>
      </p:sp>
    </p:spTree>
    <p:extLst>
      <p:ext uri="{BB962C8B-B14F-4D97-AF65-F5344CB8AC3E}">
        <p14:creationId xmlns:p14="http://schemas.microsoft.com/office/powerpoint/2010/main" val="199973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6</a:t>
            </a:fld>
            <a:endParaRPr lang="en-US"/>
          </a:p>
        </p:txBody>
      </p:sp>
    </p:spTree>
    <p:extLst>
      <p:ext uri="{BB962C8B-B14F-4D97-AF65-F5344CB8AC3E}">
        <p14:creationId xmlns:p14="http://schemas.microsoft.com/office/powerpoint/2010/main" val="91940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7</a:t>
            </a:fld>
            <a:endParaRPr lang="en-US"/>
          </a:p>
        </p:txBody>
      </p:sp>
    </p:spTree>
    <p:extLst>
      <p:ext uri="{BB962C8B-B14F-4D97-AF65-F5344CB8AC3E}">
        <p14:creationId xmlns:p14="http://schemas.microsoft.com/office/powerpoint/2010/main" val="128276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8</a:t>
            </a:fld>
            <a:endParaRPr lang="en-US"/>
          </a:p>
        </p:txBody>
      </p:sp>
    </p:spTree>
    <p:extLst>
      <p:ext uri="{BB962C8B-B14F-4D97-AF65-F5344CB8AC3E}">
        <p14:creationId xmlns:p14="http://schemas.microsoft.com/office/powerpoint/2010/main" val="302082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E6D5857-B17A-41E9-8DEF-1EC2C3DD49AA}" type="slidenum">
              <a:rPr lang="en-US" smtClean="0"/>
              <a:t>9</a:t>
            </a:fld>
            <a:endParaRPr lang="en-US"/>
          </a:p>
        </p:txBody>
      </p:sp>
    </p:spTree>
    <p:extLst>
      <p:ext uri="{BB962C8B-B14F-4D97-AF65-F5344CB8AC3E}">
        <p14:creationId xmlns:p14="http://schemas.microsoft.com/office/powerpoint/2010/main" val="3642467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3ED9A-016F-AF46-81AB-CD54322BE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SERI&#10;">
            <a:extLst>
              <a:ext uri="{FF2B5EF4-FFF2-40B4-BE49-F238E27FC236}">
                <a16:creationId xmlns:a16="http://schemas.microsoft.com/office/drawing/2014/main" id="{29BA4E43-E468-764E-9D7F-EBB08DA19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485" y="677144"/>
            <a:ext cx="945029" cy="888327"/>
          </a:xfrm>
          <a:prstGeom prst="rect">
            <a:avLst/>
          </a:prstGeom>
        </p:spPr>
      </p:pic>
    </p:spTree>
    <p:extLst>
      <p:ext uri="{BB962C8B-B14F-4D97-AF65-F5344CB8AC3E}">
        <p14:creationId xmlns:p14="http://schemas.microsoft.com/office/powerpoint/2010/main" val="204497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0798-7348-4205-9987-89D0E8B54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C8A13-1379-464D-9B2D-83E0955BE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D4C96A-6FD0-4E3E-B71D-039F9534E7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1D8BAE-F4D4-4634-9E36-4BC5B0D52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7FC122-1AFB-4E75-BBF6-EA3E3CB7CD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8D372-713B-4E25-8F97-7EDDBFCD9E63}"/>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8" name="Footer Placeholder 7">
            <a:extLst>
              <a:ext uri="{FF2B5EF4-FFF2-40B4-BE49-F238E27FC236}">
                <a16:creationId xmlns:a16="http://schemas.microsoft.com/office/drawing/2014/main" id="{6395B07B-0164-4ADF-A3F8-1D6C9B2B1E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C98485-5143-40B6-8AAD-1F5176892079}"/>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113336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C9EF-2D47-4D20-A1DF-5DF5D6C70D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D7D2C-4EC1-46A7-B7B8-D5BF1481A622}"/>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4" name="Footer Placeholder 3">
            <a:extLst>
              <a:ext uri="{FF2B5EF4-FFF2-40B4-BE49-F238E27FC236}">
                <a16:creationId xmlns:a16="http://schemas.microsoft.com/office/drawing/2014/main" id="{EAAEDC26-1B6C-4109-859F-A3DA11F746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252DC0-EC04-49D0-A1A9-A00828D71852}"/>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419501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BBA5-FE3E-E44D-9415-188FF59AA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B6702-06AB-CE42-8F36-B6CB5D2DC247}"/>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4" name="Footer Placeholder 3">
            <a:extLst>
              <a:ext uri="{FF2B5EF4-FFF2-40B4-BE49-F238E27FC236}">
                <a16:creationId xmlns:a16="http://schemas.microsoft.com/office/drawing/2014/main" id="{3891889B-B6C4-E34B-9404-756EBE1862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01283-7E98-0D49-B810-2E3F6C938CD3}"/>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105710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947-00AA-4E79-BBB3-FE71D00E4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928D3-F252-4FF9-A0E9-BE31E6372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3A762-0284-4261-A4BC-EC9F58F1A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530DD2-8D77-4925-8CDF-75981FD8842E}"/>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6" name="Footer Placeholder 5">
            <a:extLst>
              <a:ext uri="{FF2B5EF4-FFF2-40B4-BE49-F238E27FC236}">
                <a16:creationId xmlns:a16="http://schemas.microsoft.com/office/drawing/2014/main" id="{96C68D69-4940-44D0-A31B-68886B8DD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4E98B-7E9B-460D-8876-8E65A51F3B4F}"/>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378523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A313-C327-42DA-9B23-5C374955D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A27B7-4078-4BC8-93DB-95964A27C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1C79812-85FC-49E5-B180-C885A4626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3F18C0-6D57-431D-94EC-7285AA4B5AED}"/>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6" name="Footer Placeholder 5">
            <a:extLst>
              <a:ext uri="{FF2B5EF4-FFF2-40B4-BE49-F238E27FC236}">
                <a16:creationId xmlns:a16="http://schemas.microsoft.com/office/drawing/2014/main" id="{BEAA6B68-E6F5-4BB3-9BF0-60F12A3B3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41933-25A8-440E-9F5A-79E9438FE735}"/>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2857899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9AE1-D971-4EAD-96BB-732CD605A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3EF58-8286-4B31-BE95-485BB639A6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6F4B2-B1D5-417B-81FA-8489D10873DA}"/>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5" name="Footer Placeholder 4">
            <a:extLst>
              <a:ext uri="{FF2B5EF4-FFF2-40B4-BE49-F238E27FC236}">
                <a16:creationId xmlns:a16="http://schemas.microsoft.com/office/drawing/2014/main" id="{E4CD68EB-D54B-4378-A080-100EB2064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74F00-1F43-42D6-B608-33D672510D59}"/>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416126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FE660-22B4-4FB0-AD8A-9C1EDF389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CCC42E-4D94-4ADE-8FE9-B7827C1C42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72F7F-72CD-4281-B330-FAB050EFD364}"/>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5" name="Footer Placeholder 4">
            <a:extLst>
              <a:ext uri="{FF2B5EF4-FFF2-40B4-BE49-F238E27FC236}">
                <a16:creationId xmlns:a16="http://schemas.microsoft.com/office/drawing/2014/main" id="{9BB9A3E5-F638-43FF-9B8D-863075EFD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8FEF6-78AE-4A22-8D86-02B41571556A}"/>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199024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36D2-5067-CC4F-BFDB-9B28614EAA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44234A-708E-7046-B13F-C34B2D7DE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37CDF-FFDB-FE49-8B5A-88176D7EB011}"/>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5" name="Footer Placeholder 4">
            <a:extLst>
              <a:ext uri="{FF2B5EF4-FFF2-40B4-BE49-F238E27FC236}">
                <a16:creationId xmlns:a16="http://schemas.microsoft.com/office/drawing/2014/main" id="{E7D1E3E8-64D5-7B40-903D-A15CE4E15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C4AF8-0FE9-8840-957C-6C2B16A395AB}"/>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638663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C510-D037-554F-B473-B8FAB9EC1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B68A7-C9DF-6646-B019-261EE2160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1E78-38F2-9F47-8ACD-31EA0A3B701A}"/>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5" name="Footer Placeholder 4">
            <a:extLst>
              <a:ext uri="{FF2B5EF4-FFF2-40B4-BE49-F238E27FC236}">
                <a16:creationId xmlns:a16="http://schemas.microsoft.com/office/drawing/2014/main" id="{1974881B-DEDA-444C-8371-8113A6B48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D2DD3-6A51-C54C-933B-2F18C1F65BC2}"/>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2774659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8D54-9E84-F241-9502-C28AB3707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D2A779-2904-5947-8E5B-3422A1737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07B0D8-F914-D446-9234-C4673E442A3F}"/>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5" name="Footer Placeholder 4">
            <a:extLst>
              <a:ext uri="{FF2B5EF4-FFF2-40B4-BE49-F238E27FC236}">
                <a16:creationId xmlns:a16="http://schemas.microsoft.com/office/drawing/2014/main" id="{A0B51EF0-0012-5241-A940-D5E3755B1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F05EF-DEBB-CF41-89F5-06529F5BCB2E}"/>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131345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3ED9A-016F-AF46-81AB-CD54322BE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6827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3238-6CCE-F342-9B5E-C2E750684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DBC1F-43FD-2A46-A02C-838EF452B5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F29F35-61B6-A84A-A6B1-B8D7C9C16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6563B0-EA54-3248-B437-F5BFBD8C1D6D}"/>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6" name="Footer Placeholder 5">
            <a:extLst>
              <a:ext uri="{FF2B5EF4-FFF2-40B4-BE49-F238E27FC236}">
                <a16:creationId xmlns:a16="http://schemas.microsoft.com/office/drawing/2014/main" id="{6149D85D-D19F-B445-A29B-D39E39573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64389-2286-BC4D-99AE-E192ACB304C4}"/>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70451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642-42A4-FF4C-9EE4-5508FE7ADC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69AFC-BA90-4744-A147-E0547B7C1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56E2B-D4F1-1D41-A89B-2C9AF357E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363F9-22FA-5341-B98A-0C684D692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11B6A-3865-424C-AB2E-3B194E8EC3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0857CB-1D3E-2E48-AF2D-95468DF145F8}"/>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8" name="Footer Placeholder 7">
            <a:extLst>
              <a:ext uri="{FF2B5EF4-FFF2-40B4-BE49-F238E27FC236}">
                <a16:creationId xmlns:a16="http://schemas.microsoft.com/office/drawing/2014/main" id="{CF2C0F98-1F4E-FB49-AA5D-B337A6EA8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001459-188A-B347-9F57-FF06F129D0B6}"/>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183915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CE59-3C9C-EF44-A570-3AB3967A52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72762-7046-9640-966F-49463D362299}"/>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4" name="Footer Placeholder 3">
            <a:extLst>
              <a:ext uri="{FF2B5EF4-FFF2-40B4-BE49-F238E27FC236}">
                <a16:creationId xmlns:a16="http://schemas.microsoft.com/office/drawing/2014/main" id="{164B9008-B3EB-A942-AD1A-FFE2AF2DC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7AE313-4E87-1942-98D3-75EB7ED12FD2}"/>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4215029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D80B7-44E2-0046-89AE-E5BEF05CFC6B}"/>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3" name="Footer Placeholder 2">
            <a:extLst>
              <a:ext uri="{FF2B5EF4-FFF2-40B4-BE49-F238E27FC236}">
                <a16:creationId xmlns:a16="http://schemas.microsoft.com/office/drawing/2014/main" id="{94BC69A7-A066-B04F-BFEB-27241E4FF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8138E7-5A97-9341-9523-74FA12739405}"/>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885116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7DF-0B10-4D4A-8237-9DD6854FC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BED53E-A6F0-1842-8CB3-377C3F0B2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ECA0-EFB6-F34B-8F7B-50695BEE6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35925-A56B-4544-9EC6-C80C005D250E}"/>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6" name="Footer Placeholder 5">
            <a:extLst>
              <a:ext uri="{FF2B5EF4-FFF2-40B4-BE49-F238E27FC236}">
                <a16:creationId xmlns:a16="http://schemas.microsoft.com/office/drawing/2014/main" id="{303B9B80-2DCD-4244-87AB-25E7139E4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DEC57-4455-B34A-B860-B781E788C402}"/>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1856449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207A-3701-3D40-90BC-FE0D10C26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F9A5-41ED-AF4B-ABD0-7E6FF582F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DD4298-58E8-544E-B7DE-A7EE4FB42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13DD6-A61C-554C-8A0E-E999F01707DA}"/>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6" name="Footer Placeholder 5">
            <a:extLst>
              <a:ext uri="{FF2B5EF4-FFF2-40B4-BE49-F238E27FC236}">
                <a16:creationId xmlns:a16="http://schemas.microsoft.com/office/drawing/2014/main" id="{546DF9DE-D78D-B84E-A206-05B14FADC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952C-CAA5-A64C-85C7-5EAF3D7A5ADB}"/>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3176801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D173-1536-2C48-B383-7523EB5713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62EFA-8C12-9445-AED3-281472D76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A2619-36A9-F944-8E56-8B239821FE82}"/>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5" name="Footer Placeholder 4">
            <a:extLst>
              <a:ext uri="{FF2B5EF4-FFF2-40B4-BE49-F238E27FC236}">
                <a16:creationId xmlns:a16="http://schemas.microsoft.com/office/drawing/2014/main" id="{88EE69D9-F50D-8543-9388-CE415AB80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7739D-F9E3-D846-A650-537C041FC93E}"/>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46654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02992-9554-E84C-8C95-FD2D3505E9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7CD66-25EC-364C-B65A-25439F1753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CF07F-1252-5645-B70B-36E1843F879C}"/>
              </a:ext>
            </a:extLst>
          </p:cNvPr>
          <p:cNvSpPr>
            <a:spLocks noGrp="1"/>
          </p:cNvSpPr>
          <p:nvPr>
            <p:ph type="dt" sz="half" idx="10"/>
          </p:nvPr>
        </p:nvSpPr>
        <p:spPr/>
        <p:txBody>
          <a:bodyPr/>
          <a:lstStyle/>
          <a:p>
            <a:fld id="{575E9428-E8E5-5D48-BD60-28C42AAC4BDD}" type="datetimeFigureOut">
              <a:rPr lang="en-US" smtClean="0"/>
              <a:t>9/16/2024</a:t>
            </a:fld>
            <a:endParaRPr lang="en-US"/>
          </a:p>
        </p:txBody>
      </p:sp>
      <p:sp>
        <p:nvSpPr>
          <p:cNvPr id="5" name="Footer Placeholder 4">
            <a:extLst>
              <a:ext uri="{FF2B5EF4-FFF2-40B4-BE49-F238E27FC236}">
                <a16:creationId xmlns:a16="http://schemas.microsoft.com/office/drawing/2014/main" id="{58651FF9-3151-914B-816A-FA0C3F0FC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ACBA2-3BC9-1449-A642-FB8EBFEFDC8A}"/>
              </a:ext>
            </a:extLst>
          </p:cNvPr>
          <p:cNvSpPr>
            <a:spLocks noGrp="1"/>
          </p:cNvSpPr>
          <p:nvPr>
            <p:ph type="sldNum" sz="quarter" idx="12"/>
          </p:nvPr>
        </p:nvSpPr>
        <p:spPr/>
        <p:txBody>
          <a:bodyPr/>
          <a:lstStyle/>
          <a:p>
            <a:fld id="{5FD01FBC-FC1A-374C-A0AF-952FEA8514E3}" type="slidenum">
              <a:rPr lang="en-US" smtClean="0"/>
              <a:t>‹#›</a:t>
            </a:fld>
            <a:endParaRPr lang="en-US"/>
          </a:p>
        </p:txBody>
      </p:sp>
    </p:spTree>
    <p:extLst>
      <p:ext uri="{BB962C8B-B14F-4D97-AF65-F5344CB8AC3E}">
        <p14:creationId xmlns:p14="http://schemas.microsoft.com/office/powerpoint/2010/main" val="1490416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4479-7B05-3942-BECC-4DC348C56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072E39-97C1-9641-8A37-19C4565C5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987A72-DD8D-244A-8D71-DDD0B68C92DC}"/>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5" name="Footer Placeholder 4">
            <a:extLst>
              <a:ext uri="{FF2B5EF4-FFF2-40B4-BE49-F238E27FC236}">
                <a16:creationId xmlns:a16="http://schemas.microsoft.com/office/drawing/2014/main" id="{1A9222DD-C3D6-7B4B-BEDC-3CC4B90E1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D3271-81A8-814E-9A05-C43D43F5A528}"/>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3097721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ED44-878D-F241-875E-D373C98DA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FDBA7-C43A-7048-8ED3-92137FD91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663B7-C57E-5642-A609-8DC6C8304369}"/>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5" name="Footer Placeholder 4">
            <a:extLst>
              <a:ext uri="{FF2B5EF4-FFF2-40B4-BE49-F238E27FC236}">
                <a16:creationId xmlns:a16="http://schemas.microsoft.com/office/drawing/2014/main" id="{F208C068-4527-D243-AC41-B736CC9F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AFF09-B4CC-D14C-B9F3-6C620A10A2D5}"/>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2932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E4F597-A91B-6F4F-A12B-1487CB88E19F}"/>
              </a:ext>
            </a:extLst>
          </p:cNvPr>
          <p:cNvPicPr>
            <a:picLocks noChangeAspect="1"/>
          </p:cNvPicPr>
          <p:nvPr/>
        </p:nvPicPr>
        <p:blipFill>
          <a:blip r:embed="rId2">
            <a:alphaModFix amt="20000"/>
          </a:blip>
          <a:stretch>
            <a:fillRect/>
          </a:stretch>
        </p:blipFill>
        <p:spPr>
          <a:xfrm>
            <a:off x="3702420" y="-80354"/>
            <a:ext cx="14285258" cy="8994422"/>
          </a:xfrm>
          <a:prstGeom prst="rect">
            <a:avLst/>
          </a:prstGeom>
        </p:spPr>
      </p:pic>
      <p:sp>
        <p:nvSpPr>
          <p:cNvPr id="14" name="Oval 13">
            <a:extLst>
              <a:ext uri="{FF2B5EF4-FFF2-40B4-BE49-F238E27FC236}">
                <a16:creationId xmlns:a16="http://schemas.microsoft.com/office/drawing/2014/main" id="{89E2CBE2-1F04-1846-86DE-DEA12A438DF2}"/>
              </a:ext>
            </a:extLst>
          </p:cNvPr>
          <p:cNvSpPr/>
          <p:nvPr/>
        </p:nvSpPr>
        <p:spPr>
          <a:xfrm>
            <a:off x="11460320" y="6157120"/>
            <a:ext cx="525493" cy="5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D4ADC-C35D-3848-BF18-CAB5C53A8D90}"/>
              </a:ext>
            </a:extLst>
          </p:cNvPr>
          <p:cNvSpPr/>
          <p:nvPr/>
        </p:nvSpPr>
        <p:spPr>
          <a:xfrm>
            <a:off x="10534945" y="6139190"/>
            <a:ext cx="545432" cy="54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D59A3595-9C20-8A4A-B26E-5FF5217CD7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4779" y="6139190"/>
            <a:ext cx="1128287" cy="444908"/>
          </a:xfrm>
          <a:prstGeom prst="rect">
            <a:avLst/>
          </a:prstGeom>
        </p:spPr>
      </p:pic>
    </p:spTree>
    <p:extLst>
      <p:ext uri="{BB962C8B-B14F-4D97-AF65-F5344CB8AC3E}">
        <p14:creationId xmlns:p14="http://schemas.microsoft.com/office/powerpoint/2010/main" val="805540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8C84-43C1-9C4B-A6D1-2B9D2F83E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C90E7-7A37-1546-9943-4E661C9C6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FDD2E-1B9F-FA49-922E-B5FCC3F43C18}"/>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5" name="Footer Placeholder 4">
            <a:extLst>
              <a:ext uri="{FF2B5EF4-FFF2-40B4-BE49-F238E27FC236}">
                <a16:creationId xmlns:a16="http://schemas.microsoft.com/office/drawing/2014/main" id="{7910A122-5A3A-AD43-9FAB-8A53F6923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13252-A321-2145-9787-07F603CE670F}"/>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32982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170B-7545-9D49-AA17-5D97B7E0D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791E2-F29F-7842-BA47-42D2062D4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B5B4B-1A1D-D04E-9166-E17C825F3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99886-ADC9-0745-9A2B-FF24578CF4A0}"/>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6" name="Footer Placeholder 5">
            <a:extLst>
              <a:ext uri="{FF2B5EF4-FFF2-40B4-BE49-F238E27FC236}">
                <a16:creationId xmlns:a16="http://schemas.microsoft.com/office/drawing/2014/main" id="{85959E32-5E09-AA43-923B-1968241E2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AF828-65A2-A64F-B152-46C96F547870}"/>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2224900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33CE-ECEA-5B47-BC35-3943B51ED2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43B80A-596A-9040-B9C9-E70061DA2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5BD08-C946-A645-9815-3796741697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5A796-49F4-CC42-B93A-9BEEC997F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2157-5573-EB46-ABA0-667F2CE21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7383F9-2297-EF47-9593-DD5EC7055A86}"/>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8" name="Footer Placeholder 7">
            <a:extLst>
              <a:ext uri="{FF2B5EF4-FFF2-40B4-BE49-F238E27FC236}">
                <a16:creationId xmlns:a16="http://schemas.microsoft.com/office/drawing/2014/main" id="{8AF687F8-A475-A540-88E6-18B2F5B9B1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A2C9FA-AD6C-CE42-9127-95F220456910}"/>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715943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4AB1-7D7D-6E41-8F81-B3BEDD28E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D5BC5-86D3-D54D-9496-652DF1EED3D5}"/>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4" name="Footer Placeholder 3">
            <a:extLst>
              <a:ext uri="{FF2B5EF4-FFF2-40B4-BE49-F238E27FC236}">
                <a16:creationId xmlns:a16="http://schemas.microsoft.com/office/drawing/2014/main" id="{B9B02BFC-BBE3-2344-BB67-82C0718B46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EFED46-857C-F045-9B10-223CDAA9BCE8}"/>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716012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8D49D-C3AC-9349-AFF2-A169476B41EA}"/>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3" name="Footer Placeholder 2">
            <a:extLst>
              <a:ext uri="{FF2B5EF4-FFF2-40B4-BE49-F238E27FC236}">
                <a16:creationId xmlns:a16="http://schemas.microsoft.com/office/drawing/2014/main" id="{D021C90D-D891-A844-AAD8-523508B6BC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A6E9C6-23B4-E74C-91F4-859F2B672688}"/>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2980625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D46B-C5D3-3D4D-9D2E-4170912B0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8BE8A-2C49-8643-A923-A91627A62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B1EAA4-EC77-6340-AC2F-ABF72540A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C28AB-A9F0-4C44-8EE7-FEEC89531361}"/>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6" name="Footer Placeholder 5">
            <a:extLst>
              <a:ext uri="{FF2B5EF4-FFF2-40B4-BE49-F238E27FC236}">
                <a16:creationId xmlns:a16="http://schemas.microsoft.com/office/drawing/2014/main" id="{5B4DD46A-7656-8B42-95A5-E059C3B8A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93072-6B50-C140-9876-72EE580F8540}"/>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2230716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D89D-6467-C241-B3FB-53775B73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8F0779-A012-B145-B40B-B92A3603B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EAF67-B2F0-D34D-9A24-4FA490A7C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A365B-2C3D-6B49-965D-666090EA98A9}"/>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6" name="Footer Placeholder 5">
            <a:extLst>
              <a:ext uri="{FF2B5EF4-FFF2-40B4-BE49-F238E27FC236}">
                <a16:creationId xmlns:a16="http://schemas.microsoft.com/office/drawing/2014/main" id="{6FF236D9-1FA0-AD4E-901A-6C4C5B659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573AE-3366-A645-A9FB-D30C96BD9282}"/>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1770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ACC8-DB36-A74E-809C-6FC30F3876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00390-DB95-F349-A177-122CAAC17F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2AB92-BCCE-484F-A3E6-C0CEB98464AB}"/>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5" name="Footer Placeholder 4">
            <a:extLst>
              <a:ext uri="{FF2B5EF4-FFF2-40B4-BE49-F238E27FC236}">
                <a16:creationId xmlns:a16="http://schemas.microsoft.com/office/drawing/2014/main" id="{19E81401-7BB9-9A45-BE37-783E4507E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7133B-CAF2-2644-997D-39194C7055AE}"/>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3230681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C40525-E07D-654B-8C8F-4EDCCD95A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D0B51-F3BD-2C4A-9582-0FA83FCF1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03A9C-99A8-D842-9E65-FB7DA3E47AA6}"/>
              </a:ext>
            </a:extLst>
          </p:cNvPr>
          <p:cNvSpPr>
            <a:spLocks noGrp="1"/>
          </p:cNvSpPr>
          <p:nvPr>
            <p:ph type="dt" sz="half" idx="10"/>
          </p:nvPr>
        </p:nvSpPr>
        <p:spPr/>
        <p:txBody>
          <a:bodyPr/>
          <a:lstStyle/>
          <a:p>
            <a:fld id="{1886761A-EC24-574B-B1C2-8978B1EEAB3F}" type="datetimeFigureOut">
              <a:rPr lang="en-US" smtClean="0"/>
              <a:t>9/16/2024</a:t>
            </a:fld>
            <a:endParaRPr lang="en-US"/>
          </a:p>
        </p:txBody>
      </p:sp>
      <p:sp>
        <p:nvSpPr>
          <p:cNvPr id="5" name="Footer Placeholder 4">
            <a:extLst>
              <a:ext uri="{FF2B5EF4-FFF2-40B4-BE49-F238E27FC236}">
                <a16:creationId xmlns:a16="http://schemas.microsoft.com/office/drawing/2014/main" id="{8DD9B566-303B-9B40-A32D-A275351DB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EB24A-D253-AD41-8D87-C231014C3622}"/>
              </a:ext>
            </a:extLst>
          </p:cNvPr>
          <p:cNvSpPr>
            <a:spLocks noGrp="1"/>
          </p:cNvSpPr>
          <p:nvPr>
            <p:ph type="sldNum" sz="quarter" idx="12"/>
          </p:nvPr>
        </p:nvSpPr>
        <p:spPr/>
        <p:txBody>
          <a:bodyPr/>
          <a:lstStyle/>
          <a:p>
            <a:fld id="{FA3DDC60-0EE4-574A-9DFE-90C921A7EFB8}" type="slidenum">
              <a:rPr lang="en-US" smtClean="0"/>
              <a:t>‹#›</a:t>
            </a:fld>
            <a:endParaRPr lang="en-US"/>
          </a:p>
        </p:txBody>
      </p:sp>
    </p:spTree>
    <p:extLst>
      <p:ext uri="{BB962C8B-B14F-4D97-AF65-F5344CB8AC3E}">
        <p14:creationId xmlns:p14="http://schemas.microsoft.com/office/powerpoint/2010/main" val="3833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3ED9A-016F-AF46-81AB-CD54322BE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SERI&#10;">
            <a:extLst>
              <a:ext uri="{FF2B5EF4-FFF2-40B4-BE49-F238E27FC236}">
                <a16:creationId xmlns:a16="http://schemas.microsoft.com/office/drawing/2014/main" id="{29BA4E43-E468-764E-9D7F-EBB08DA19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485" y="677144"/>
            <a:ext cx="945029" cy="888327"/>
          </a:xfrm>
          <a:prstGeom prst="rect">
            <a:avLst/>
          </a:prstGeom>
        </p:spPr>
      </p:pic>
    </p:spTree>
    <p:extLst>
      <p:ext uri="{BB962C8B-B14F-4D97-AF65-F5344CB8AC3E}">
        <p14:creationId xmlns:p14="http://schemas.microsoft.com/office/powerpoint/2010/main" val="34148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0" name="Picture 9" descr="A map of the world&#10;&#10;Description automatically generated with medium confidence">
            <a:extLst>
              <a:ext uri="{FF2B5EF4-FFF2-40B4-BE49-F238E27FC236}">
                <a16:creationId xmlns:a16="http://schemas.microsoft.com/office/drawing/2014/main" id="{9CBE9837-297C-F549-8567-FF4DD0CC3AC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45252" y="174812"/>
            <a:ext cx="11323420" cy="6369424"/>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1B4FAC4E-2163-9C4A-BD46-1754E60AF9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4779" y="6139190"/>
            <a:ext cx="1128287" cy="444908"/>
          </a:xfrm>
          <a:prstGeom prst="rect">
            <a:avLst/>
          </a:prstGeom>
        </p:spPr>
      </p:pic>
    </p:spTree>
    <p:extLst>
      <p:ext uri="{BB962C8B-B14F-4D97-AF65-F5344CB8AC3E}">
        <p14:creationId xmlns:p14="http://schemas.microsoft.com/office/powerpoint/2010/main" val="2455907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3ED9A-016F-AF46-81AB-CD54322BE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34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E4F597-A91B-6F4F-A12B-1487CB88E19F}"/>
              </a:ext>
            </a:extLst>
          </p:cNvPr>
          <p:cNvPicPr>
            <a:picLocks noChangeAspect="1"/>
          </p:cNvPicPr>
          <p:nvPr/>
        </p:nvPicPr>
        <p:blipFill>
          <a:blip r:embed="rId2">
            <a:alphaModFix amt="20000"/>
          </a:blip>
          <a:stretch>
            <a:fillRect/>
          </a:stretch>
        </p:blipFill>
        <p:spPr>
          <a:xfrm>
            <a:off x="3702420" y="-80354"/>
            <a:ext cx="14285258" cy="8994422"/>
          </a:xfrm>
          <a:prstGeom prst="rect">
            <a:avLst/>
          </a:prstGeom>
        </p:spPr>
      </p:pic>
      <p:sp>
        <p:nvSpPr>
          <p:cNvPr id="14" name="Oval 13">
            <a:extLst>
              <a:ext uri="{FF2B5EF4-FFF2-40B4-BE49-F238E27FC236}">
                <a16:creationId xmlns:a16="http://schemas.microsoft.com/office/drawing/2014/main" id="{89E2CBE2-1F04-1846-86DE-DEA12A438DF2}"/>
              </a:ext>
            </a:extLst>
          </p:cNvPr>
          <p:cNvSpPr/>
          <p:nvPr/>
        </p:nvSpPr>
        <p:spPr>
          <a:xfrm>
            <a:off x="11460320" y="6157120"/>
            <a:ext cx="525493" cy="525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ED4ADC-C35D-3848-BF18-CAB5C53A8D90}"/>
              </a:ext>
            </a:extLst>
          </p:cNvPr>
          <p:cNvSpPr/>
          <p:nvPr/>
        </p:nvSpPr>
        <p:spPr>
          <a:xfrm>
            <a:off x="10534945" y="6139190"/>
            <a:ext cx="545432" cy="54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RI&#10;">
            <a:extLst>
              <a:ext uri="{FF2B5EF4-FFF2-40B4-BE49-F238E27FC236}">
                <a16:creationId xmlns:a16="http://schemas.microsoft.com/office/drawing/2014/main" id="{3DB511A7-49E5-F44A-AFA5-D9B6C4BC0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6196" y="6087037"/>
            <a:ext cx="634144" cy="596095"/>
          </a:xfrm>
          <a:prstGeom prst="rect">
            <a:avLst/>
          </a:prstGeom>
        </p:spPr>
      </p:pic>
    </p:spTree>
    <p:extLst>
      <p:ext uri="{BB962C8B-B14F-4D97-AF65-F5344CB8AC3E}">
        <p14:creationId xmlns:p14="http://schemas.microsoft.com/office/powerpoint/2010/main" val="3391975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0" name="Picture 9" descr="A map of the world&#10;&#10;Description automatically generated with medium confidence">
            <a:extLst>
              <a:ext uri="{FF2B5EF4-FFF2-40B4-BE49-F238E27FC236}">
                <a16:creationId xmlns:a16="http://schemas.microsoft.com/office/drawing/2014/main" id="{9CBE9837-297C-F549-8567-FF4DD0CC3AC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45252" y="174812"/>
            <a:ext cx="11323420" cy="6369424"/>
          </a:xfrm>
          <a:prstGeom prst="rect">
            <a:avLst/>
          </a:prstGeom>
        </p:spPr>
      </p:pic>
      <p:pic>
        <p:nvPicPr>
          <p:cNvPr id="11" name="Picture 10" descr="SERI&#10;">
            <a:extLst>
              <a:ext uri="{FF2B5EF4-FFF2-40B4-BE49-F238E27FC236}">
                <a16:creationId xmlns:a16="http://schemas.microsoft.com/office/drawing/2014/main" id="{F73745C9-A813-AD4B-B4CE-7CDE96668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710" y="6087093"/>
            <a:ext cx="634144" cy="596095"/>
          </a:xfrm>
          <a:prstGeom prst="rect">
            <a:avLst/>
          </a:prstGeom>
        </p:spPr>
      </p:pic>
    </p:spTree>
    <p:extLst>
      <p:ext uri="{BB962C8B-B14F-4D97-AF65-F5344CB8AC3E}">
        <p14:creationId xmlns:p14="http://schemas.microsoft.com/office/powerpoint/2010/main" val="332578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7" name="Picture 6" descr="A picture containing pool ball, sport, pool table&#10;&#10;Description automatically generated">
            <a:extLst>
              <a:ext uri="{FF2B5EF4-FFF2-40B4-BE49-F238E27FC236}">
                <a16:creationId xmlns:a16="http://schemas.microsoft.com/office/drawing/2014/main" id="{A756C1B0-B02C-4042-A6AC-F41D9B1AC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7481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B316-C442-0347-A7BC-B51F1FDD59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B113FE-9B2C-FE4D-800D-00EFE5EC1326}"/>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4" name="Footer Placeholder 3">
            <a:extLst>
              <a:ext uri="{FF2B5EF4-FFF2-40B4-BE49-F238E27FC236}">
                <a16:creationId xmlns:a16="http://schemas.microsoft.com/office/drawing/2014/main" id="{1DB59DC0-6E84-8F42-89D1-BF78D030B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296AAE-0ED1-4541-B8DC-03A3DF15E763}"/>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3422302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57DB-5C14-8449-8CC0-7431BE55B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519E61-8ACC-C24F-943A-9F5543FF7D6B}"/>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4" name="Footer Placeholder 3">
            <a:extLst>
              <a:ext uri="{FF2B5EF4-FFF2-40B4-BE49-F238E27FC236}">
                <a16:creationId xmlns:a16="http://schemas.microsoft.com/office/drawing/2014/main" id="{7A9203D7-675C-CD4E-AAAE-F461A60A32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E9232D-FEF9-9640-B745-A77632544D1F}"/>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4170233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C354-BA06-4F19-8603-75CC9F76F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11B7B-F05C-4B58-A1FE-C4E6238F2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CD44C1-0DAA-41F3-AF52-5BC8FA6C7735}"/>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5" name="Footer Placeholder 4">
            <a:extLst>
              <a:ext uri="{FF2B5EF4-FFF2-40B4-BE49-F238E27FC236}">
                <a16:creationId xmlns:a16="http://schemas.microsoft.com/office/drawing/2014/main" id="{406FAA79-199A-4C12-9EDB-85F295EF7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C52C3-467C-4D09-A003-EB12BEA77D24}"/>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2065286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17A9-644A-4868-A483-054D3849D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C6A3A-C6F2-4A50-B43B-419D01682C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4CB06E-3ADF-4012-A82D-C6A9A2E811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A9FF1-AC75-4785-9978-66E25EC1338C}"/>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6" name="Footer Placeholder 5">
            <a:extLst>
              <a:ext uri="{FF2B5EF4-FFF2-40B4-BE49-F238E27FC236}">
                <a16:creationId xmlns:a16="http://schemas.microsoft.com/office/drawing/2014/main" id="{F4AF6A0F-EF47-45A3-88E5-9F65ED595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3B7A7-8A6B-46AA-BC33-4FF94D5C10C6}"/>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1920340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0798-7348-4205-9987-89D0E8B54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C8A13-1379-464D-9B2D-83E0955BE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D4C96A-6FD0-4E3E-B71D-039F9534E7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1D8BAE-F4D4-4634-9E36-4BC5B0D52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7FC122-1AFB-4E75-BBF6-EA3E3CB7CD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8D372-713B-4E25-8F97-7EDDBFCD9E63}"/>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8" name="Footer Placeholder 7">
            <a:extLst>
              <a:ext uri="{FF2B5EF4-FFF2-40B4-BE49-F238E27FC236}">
                <a16:creationId xmlns:a16="http://schemas.microsoft.com/office/drawing/2014/main" id="{6395B07B-0164-4ADF-A3F8-1D6C9B2B1E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C98485-5143-40B6-8AAD-1F5176892079}"/>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1000722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C9EF-2D47-4D20-A1DF-5DF5D6C70D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5D7D2C-4EC1-46A7-B7B8-D5BF1481A622}"/>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4" name="Footer Placeholder 3">
            <a:extLst>
              <a:ext uri="{FF2B5EF4-FFF2-40B4-BE49-F238E27FC236}">
                <a16:creationId xmlns:a16="http://schemas.microsoft.com/office/drawing/2014/main" id="{EAAEDC26-1B6C-4109-859F-A3DA11F746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252DC0-EC04-49D0-A1A9-A00828D71852}"/>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77288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7" name="Picture 6" descr="A picture containing pool ball, sport, pool table&#10;&#10;Description automatically generated">
            <a:extLst>
              <a:ext uri="{FF2B5EF4-FFF2-40B4-BE49-F238E27FC236}">
                <a16:creationId xmlns:a16="http://schemas.microsoft.com/office/drawing/2014/main" id="{A756C1B0-B02C-4042-A6AC-F41D9B1AC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9669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BBA5-FE3E-E44D-9415-188FF59AA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B6702-06AB-CE42-8F36-B6CB5D2DC247}"/>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4" name="Footer Placeholder 3">
            <a:extLst>
              <a:ext uri="{FF2B5EF4-FFF2-40B4-BE49-F238E27FC236}">
                <a16:creationId xmlns:a16="http://schemas.microsoft.com/office/drawing/2014/main" id="{3891889B-B6C4-E34B-9404-756EBE1862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01283-7E98-0D49-B810-2E3F6C938CD3}"/>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75067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947-00AA-4E79-BBB3-FE71D00E4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928D3-F252-4FF9-A0E9-BE31E6372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3A762-0284-4261-A4BC-EC9F58F1A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530DD2-8D77-4925-8CDF-75981FD8842E}"/>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6" name="Footer Placeholder 5">
            <a:extLst>
              <a:ext uri="{FF2B5EF4-FFF2-40B4-BE49-F238E27FC236}">
                <a16:creationId xmlns:a16="http://schemas.microsoft.com/office/drawing/2014/main" id="{96C68D69-4940-44D0-A31B-68886B8DD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4E98B-7E9B-460D-8876-8E65A51F3B4F}"/>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2646061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A313-C327-42DA-9B23-5C374955D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A27B7-4078-4BC8-93DB-95964A27C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1C79812-85FC-49E5-B180-C885A4626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3F18C0-6D57-431D-94EC-7285AA4B5AED}"/>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6" name="Footer Placeholder 5">
            <a:extLst>
              <a:ext uri="{FF2B5EF4-FFF2-40B4-BE49-F238E27FC236}">
                <a16:creationId xmlns:a16="http://schemas.microsoft.com/office/drawing/2014/main" id="{BEAA6B68-E6F5-4BB3-9BF0-60F12A3B3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41933-25A8-440E-9F5A-79E9438FE735}"/>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2498094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9AE1-D971-4EAD-96BB-732CD605A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3EF58-8286-4B31-BE95-485BB639A6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6F4B2-B1D5-417B-81FA-8489D10873DA}"/>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5" name="Footer Placeholder 4">
            <a:extLst>
              <a:ext uri="{FF2B5EF4-FFF2-40B4-BE49-F238E27FC236}">
                <a16:creationId xmlns:a16="http://schemas.microsoft.com/office/drawing/2014/main" id="{E4CD68EB-D54B-4378-A080-100EB2064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74F00-1F43-42D6-B608-33D672510D59}"/>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1759973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FE660-22B4-4FB0-AD8A-9C1EDF389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CCC42E-4D94-4ADE-8FE9-B7827C1C42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72F7F-72CD-4281-B330-FAB050EFD364}"/>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5" name="Footer Placeholder 4">
            <a:extLst>
              <a:ext uri="{FF2B5EF4-FFF2-40B4-BE49-F238E27FC236}">
                <a16:creationId xmlns:a16="http://schemas.microsoft.com/office/drawing/2014/main" id="{9BB9A3E5-F638-43FF-9B8D-863075EFD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8FEF6-78AE-4A22-8D86-02B41571556A}"/>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2341612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38F7-CF78-4386-B5AC-C6EE0C618F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1F1BD-23E9-4750-8886-7E8ED8E42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2A0EF7-AA75-419C-90F1-F382D537E1B6}"/>
              </a:ext>
            </a:extLst>
          </p:cNvPr>
          <p:cNvSpPr>
            <a:spLocks noGrp="1"/>
          </p:cNvSpPr>
          <p:nvPr>
            <p:ph type="dt" sz="half" idx="10"/>
          </p:nvPr>
        </p:nvSpPr>
        <p:spPr/>
        <p:txBody>
          <a:bodyPr/>
          <a:lstStyle/>
          <a:p>
            <a:fld id="{CDFB021A-DD7D-49D1-88A6-CF60413C7D12}" type="datetimeFigureOut">
              <a:rPr lang="en-US" smtClean="0"/>
              <a:t>9/16/2024</a:t>
            </a:fld>
            <a:endParaRPr lang="en-US"/>
          </a:p>
        </p:txBody>
      </p:sp>
      <p:sp>
        <p:nvSpPr>
          <p:cNvPr id="5" name="Footer Placeholder 4">
            <a:extLst>
              <a:ext uri="{FF2B5EF4-FFF2-40B4-BE49-F238E27FC236}">
                <a16:creationId xmlns:a16="http://schemas.microsoft.com/office/drawing/2014/main" id="{CFFE2A84-04FD-4725-9C23-60A1DF057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A47BF-2E79-4A94-B5AB-CE648789F515}"/>
              </a:ext>
            </a:extLst>
          </p:cNvPr>
          <p:cNvSpPr>
            <a:spLocks noGrp="1"/>
          </p:cNvSpPr>
          <p:nvPr>
            <p:ph type="sldNum" sz="quarter" idx="12"/>
          </p:nvPr>
        </p:nvSpPr>
        <p:spPr/>
        <p:txBody>
          <a:bodyPr/>
          <a:lstStyle/>
          <a:p>
            <a:fld id="{37A7353E-AC57-4D23-9B74-3A6EDE0FEF5B}" type="slidenum">
              <a:rPr lang="en-US" smtClean="0"/>
              <a:t>‹#›</a:t>
            </a:fld>
            <a:endParaRPr lang="en-US"/>
          </a:p>
        </p:txBody>
      </p:sp>
    </p:spTree>
    <p:extLst>
      <p:ext uri="{BB962C8B-B14F-4D97-AF65-F5344CB8AC3E}">
        <p14:creationId xmlns:p14="http://schemas.microsoft.com/office/powerpoint/2010/main" val="3513585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10" name="Picture 9" descr="A map of the world&#10;&#10;Description automatically generated with medium confidence">
            <a:extLst>
              <a:ext uri="{FF2B5EF4-FFF2-40B4-BE49-F238E27FC236}">
                <a16:creationId xmlns:a16="http://schemas.microsoft.com/office/drawing/2014/main" id="{9CBE9837-297C-F549-8567-FF4DD0CC3AC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45252" y="174812"/>
            <a:ext cx="11323420" cy="6369424"/>
          </a:xfrm>
          <a:prstGeom prst="rect">
            <a:avLst/>
          </a:prstGeom>
        </p:spPr>
      </p:pic>
      <p:pic>
        <p:nvPicPr>
          <p:cNvPr id="11" name="Picture 10" descr="SERI&#10;">
            <a:extLst>
              <a:ext uri="{FF2B5EF4-FFF2-40B4-BE49-F238E27FC236}">
                <a16:creationId xmlns:a16="http://schemas.microsoft.com/office/drawing/2014/main" id="{F73745C9-A813-AD4B-B4CE-7CDE96668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710" y="6087093"/>
            <a:ext cx="634144" cy="596095"/>
          </a:xfrm>
          <a:prstGeom prst="rect">
            <a:avLst/>
          </a:prstGeom>
        </p:spPr>
      </p:pic>
    </p:spTree>
    <p:extLst>
      <p:ext uri="{BB962C8B-B14F-4D97-AF65-F5344CB8AC3E}">
        <p14:creationId xmlns:p14="http://schemas.microsoft.com/office/powerpoint/2010/main" val="418953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B316-C442-0347-A7BC-B51F1FDD59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B113FE-9B2C-FE4D-800D-00EFE5EC1326}"/>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4" name="Footer Placeholder 3">
            <a:extLst>
              <a:ext uri="{FF2B5EF4-FFF2-40B4-BE49-F238E27FC236}">
                <a16:creationId xmlns:a16="http://schemas.microsoft.com/office/drawing/2014/main" id="{1DB59DC0-6E84-8F42-89D1-BF78D030B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296AAE-0ED1-4541-B8DC-03A3DF15E763}"/>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382462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57DB-5C14-8449-8CC0-7431BE55B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519E61-8ACC-C24F-943A-9F5543FF7D6B}"/>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4" name="Footer Placeholder 3">
            <a:extLst>
              <a:ext uri="{FF2B5EF4-FFF2-40B4-BE49-F238E27FC236}">
                <a16:creationId xmlns:a16="http://schemas.microsoft.com/office/drawing/2014/main" id="{7A9203D7-675C-CD4E-AAAE-F461A60A32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E9232D-FEF9-9640-B745-A77632544D1F}"/>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59035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C354-BA06-4F19-8603-75CC9F76F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11B7B-F05C-4B58-A1FE-C4E6238F2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CD44C1-0DAA-41F3-AF52-5BC8FA6C7735}"/>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5" name="Footer Placeholder 4">
            <a:extLst>
              <a:ext uri="{FF2B5EF4-FFF2-40B4-BE49-F238E27FC236}">
                <a16:creationId xmlns:a16="http://schemas.microsoft.com/office/drawing/2014/main" id="{406FAA79-199A-4C12-9EDB-85F295EF7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C52C3-467C-4D09-A003-EB12BEA77D24}"/>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146623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17A9-644A-4868-A483-054D3849D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C6A3A-C6F2-4A50-B43B-419D01682C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4CB06E-3ADF-4012-A82D-C6A9A2E811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A9FF1-AC75-4785-9978-66E25EC1338C}"/>
              </a:ext>
            </a:extLst>
          </p:cNvPr>
          <p:cNvSpPr>
            <a:spLocks noGrp="1"/>
          </p:cNvSpPr>
          <p:nvPr>
            <p:ph type="dt" sz="half" idx="10"/>
          </p:nvPr>
        </p:nvSpPr>
        <p:spPr/>
        <p:txBody>
          <a:bodyPr/>
          <a:lstStyle/>
          <a:p>
            <a:fld id="{AC042642-7C23-4F3D-9468-3C904ECE9751}" type="datetimeFigureOut">
              <a:rPr lang="en-US" smtClean="0"/>
              <a:t>9/16/2024</a:t>
            </a:fld>
            <a:endParaRPr lang="en-US"/>
          </a:p>
        </p:txBody>
      </p:sp>
      <p:sp>
        <p:nvSpPr>
          <p:cNvPr id="6" name="Footer Placeholder 5">
            <a:extLst>
              <a:ext uri="{FF2B5EF4-FFF2-40B4-BE49-F238E27FC236}">
                <a16:creationId xmlns:a16="http://schemas.microsoft.com/office/drawing/2014/main" id="{F4AF6A0F-EF47-45A3-88E5-9F65ED595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3B7A7-8A6B-46AA-BC33-4FF94D5C10C6}"/>
              </a:ext>
            </a:extLst>
          </p:cNvPr>
          <p:cNvSpPr>
            <a:spLocks noGrp="1"/>
          </p:cNvSpPr>
          <p:nvPr>
            <p:ph type="sldNum" sz="quarter" idx="12"/>
          </p:nvPr>
        </p:nvSpPr>
        <p:spPr/>
        <p:txBody>
          <a:bodyPr/>
          <a:lstStyle/>
          <a:p>
            <a:fld id="{8EEB9644-6E1F-4164-B9D7-EA04FE56D55C}" type="slidenum">
              <a:rPr lang="en-US" smtClean="0"/>
              <a:t>‹#›</a:t>
            </a:fld>
            <a:endParaRPr lang="en-US"/>
          </a:p>
        </p:txBody>
      </p:sp>
    </p:spTree>
    <p:extLst>
      <p:ext uri="{BB962C8B-B14F-4D97-AF65-F5344CB8AC3E}">
        <p14:creationId xmlns:p14="http://schemas.microsoft.com/office/powerpoint/2010/main" val="33484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B9D29-DD1C-44C6-8F20-FF345606D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F95E5-B81B-4DE3-B7FE-867E07858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E2948-734C-472E-B7FF-ECADB4DFE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42642-7C23-4F3D-9468-3C904ECE9751}" type="datetimeFigureOut">
              <a:rPr lang="en-US" smtClean="0"/>
              <a:t>9/16/2024</a:t>
            </a:fld>
            <a:endParaRPr lang="en-US"/>
          </a:p>
        </p:txBody>
      </p:sp>
      <p:sp>
        <p:nvSpPr>
          <p:cNvPr id="5" name="Footer Placeholder 4">
            <a:extLst>
              <a:ext uri="{FF2B5EF4-FFF2-40B4-BE49-F238E27FC236}">
                <a16:creationId xmlns:a16="http://schemas.microsoft.com/office/drawing/2014/main" id="{88B54534-76F1-4123-96A9-1A1E34344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595F3-3F6A-4526-93A7-68F744288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B9644-6E1F-4164-B9D7-EA04FE56D55C}" type="slidenum">
              <a:rPr lang="en-US" smtClean="0"/>
              <a:t>‹#›</a:t>
            </a:fld>
            <a:endParaRPr lang="en-US"/>
          </a:p>
        </p:txBody>
      </p:sp>
    </p:spTree>
    <p:extLst>
      <p:ext uri="{BB962C8B-B14F-4D97-AF65-F5344CB8AC3E}">
        <p14:creationId xmlns:p14="http://schemas.microsoft.com/office/powerpoint/2010/main" val="2239568668"/>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55" r:id="rId3"/>
    <p:sldLayoutId id="2147483650" r:id="rId4"/>
    <p:sldLayoutId id="2147483688" r:id="rId5"/>
    <p:sldLayoutId id="2147483674" r:id="rId6"/>
    <p:sldLayoutId id="2147483673" r:id="rId7"/>
    <p:sldLayoutId id="2147483651" r:id="rId8"/>
    <p:sldLayoutId id="2147483652" r:id="rId9"/>
    <p:sldLayoutId id="2147483653" r:id="rId10"/>
    <p:sldLayoutId id="2147483654" r:id="rId11"/>
    <p:sldLayoutId id="2147483660"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D41B8-9D25-FD47-901C-ADF411741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0EE08-012D-2142-8E3E-AEBF76862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DE7D-B646-AB48-9F9A-ED7B22F5F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E9428-E8E5-5D48-BD60-28C42AAC4BDD}" type="datetimeFigureOut">
              <a:rPr lang="en-US" smtClean="0"/>
              <a:t>9/16/2024</a:t>
            </a:fld>
            <a:endParaRPr lang="en-US"/>
          </a:p>
        </p:txBody>
      </p:sp>
      <p:sp>
        <p:nvSpPr>
          <p:cNvPr id="5" name="Footer Placeholder 4">
            <a:extLst>
              <a:ext uri="{FF2B5EF4-FFF2-40B4-BE49-F238E27FC236}">
                <a16:creationId xmlns:a16="http://schemas.microsoft.com/office/drawing/2014/main" id="{F84EFD6D-B909-2148-BAA4-3C06D41F9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F6593D-DC5E-3F40-B3AA-F854553CB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01FBC-FC1A-374C-A0AF-952FEA8514E3}" type="slidenum">
              <a:rPr lang="en-US" smtClean="0"/>
              <a:t>‹#›</a:t>
            </a:fld>
            <a:endParaRPr lang="en-US"/>
          </a:p>
        </p:txBody>
      </p:sp>
    </p:spTree>
    <p:extLst>
      <p:ext uri="{BB962C8B-B14F-4D97-AF65-F5344CB8AC3E}">
        <p14:creationId xmlns:p14="http://schemas.microsoft.com/office/powerpoint/2010/main" val="6071074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7D68-3871-DE45-8A6D-F4ED3FF9A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A418-0257-4A48-ABD3-FEE6E0521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FFADD-63B5-E248-83F5-14B8EFEAC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6761A-EC24-574B-B1C2-8978B1EEAB3F}" type="datetimeFigureOut">
              <a:rPr lang="en-US" smtClean="0"/>
              <a:t>9/16/2024</a:t>
            </a:fld>
            <a:endParaRPr lang="en-US"/>
          </a:p>
        </p:txBody>
      </p:sp>
      <p:sp>
        <p:nvSpPr>
          <p:cNvPr id="5" name="Footer Placeholder 4">
            <a:extLst>
              <a:ext uri="{FF2B5EF4-FFF2-40B4-BE49-F238E27FC236}">
                <a16:creationId xmlns:a16="http://schemas.microsoft.com/office/drawing/2014/main" id="{DAF9AFEB-C213-A04A-BA85-87808D4C3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57A81B-CA3F-7B45-8947-495DFD0DB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DDC60-0EE4-574A-9DFE-90C921A7EFB8}" type="slidenum">
              <a:rPr lang="en-US" smtClean="0"/>
              <a:t>‹#›</a:t>
            </a:fld>
            <a:endParaRPr lang="en-US"/>
          </a:p>
        </p:txBody>
      </p:sp>
    </p:spTree>
    <p:extLst>
      <p:ext uri="{BB962C8B-B14F-4D97-AF65-F5344CB8AC3E}">
        <p14:creationId xmlns:p14="http://schemas.microsoft.com/office/powerpoint/2010/main" val="36659968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B9D29-DD1C-44C6-8F20-FF345606D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F95E5-B81B-4DE3-B7FE-867E07858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E2948-734C-472E-B7FF-ECADB4DFE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B021A-DD7D-49D1-88A6-CF60413C7D12}" type="datetimeFigureOut">
              <a:rPr lang="en-US" smtClean="0"/>
              <a:t>9/16/2024</a:t>
            </a:fld>
            <a:endParaRPr lang="en-US"/>
          </a:p>
        </p:txBody>
      </p:sp>
      <p:sp>
        <p:nvSpPr>
          <p:cNvPr id="5" name="Footer Placeholder 4">
            <a:extLst>
              <a:ext uri="{FF2B5EF4-FFF2-40B4-BE49-F238E27FC236}">
                <a16:creationId xmlns:a16="http://schemas.microsoft.com/office/drawing/2014/main" id="{88B54534-76F1-4123-96A9-1A1E34344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595F3-3F6A-4526-93A7-68F744288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7353E-AC57-4D23-9B74-3A6EDE0FEF5B}" type="slidenum">
              <a:rPr lang="en-US" smtClean="0"/>
              <a:t>‹#›</a:t>
            </a:fld>
            <a:endParaRPr lang="en-US"/>
          </a:p>
        </p:txBody>
      </p:sp>
    </p:spTree>
    <p:extLst>
      <p:ext uri="{BB962C8B-B14F-4D97-AF65-F5344CB8AC3E}">
        <p14:creationId xmlns:p14="http://schemas.microsoft.com/office/powerpoint/2010/main" val="39380190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ustainableelectronics.org/welcome-to-r2v3/document-librar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B9F4-965F-4B8A-A9D7-510111BA2C80}"/>
              </a:ext>
            </a:extLst>
          </p:cNvPr>
          <p:cNvSpPr>
            <a:spLocks noGrp="1"/>
          </p:cNvSpPr>
          <p:nvPr>
            <p:ph type="ctrTitle" idx="4294967295"/>
          </p:nvPr>
        </p:nvSpPr>
        <p:spPr>
          <a:xfrm>
            <a:off x="0" y="2067443"/>
            <a:ext cx="12192000" cy="2772185"/>
          </a:xfrm>
        </p:spPr>
        <p:txBody>
          <a:bodyPr>
            <a:normAutofit/>
          </a:bodyPr>
          <a:lstStyle/>
          <a:p>
            <a:pPr marL="457200" algn="ctr">
              <a:lnSpc>
                <a:spcPct val="100000"/>
              </a:lnSpc>
              <a:spcBef>
                <a:spcPts val="0"/>
              </a:spcBef>
            </a:pPr>
            <a:r>
              <a:rPr lang="en-US" sz="3600" b="1" dirty="0">
                <a:solidFill>
                  <a:schemeClr val="bg1"/>
                </a:solidFill>
                <a:latin typeface="Gilroy SemiBold" pitchFamily="2" charset="77"/>
              </a:rPr>
              <a:t>PV Module Reuse and Recycling in the R2 Standard</a:t>
            </a:r>
            <a:br>
              <a:rPr lang="en-US" sz="3600" b="1" dirty="0">
                <a:solidFill>
                  <a:schemeClr val="bg1"/>
                </a:solidFill>
                <a:latin typeface="Gilroy SemiBold" pitchFamily="2" charset="77"/>
              </a:rPr>
            </a:br>
            <a:r>
              <a:rPr lang="en-US" sz="3600" b="1" dirty="0">
                <a:solidFill>
                  <a:srgbClr val="4FB749"/>
                </a:solidFill>
                <a:latin typeface="Gilroy SemiBold" pitchFamily="2" charset="77"/>
              </a:rPr>
              <a:t>September 16th, 2024</a:t>
            </a:r>
            <a:br>
              <a:rPr lang="en-US" sz="3600" b="1" dirty="0">
                <a:solidFill>
                  <a:srgbClr val="00B050"/>
                </a:solidFill>
                <a:latin typeface="Gilroy SemiBold" pitchFamily="2" charset="77"/>
              </a:rPr>
            </a:br>
            <a:br>
              <a:rPr lang="en-US" sz="3100" b="1" dirty="0">
                <a:solidFill>
                  <a:srgbClr val="00B050"/>
                </a:solidFill>
                <a:latin typeface="Gilroy SemiBold" pitchFamily="2" charset="77"/>
              </a:rPr>
            </a:br>
            <a:br>
              <a:rPr lang="en-US" sz="3100" b="1" dirty="0">
                <a:solidFill>
                  <a:srgbClr val="00B050"/>
                </a:solidFill>
                <a:latin typeface="Gilroy SemiBold" pitchFamily="2" charset="77"/>
              </a:rPr>
            </a:br>
            <a:r>
              <a:rPr lang="en-US" sz="1600" b="1" dirty="0">
                <a:solidFill>
                  <a:schemeClr val="bg1"/>
                </a:solidFill>
                <a:latin typeface="Arial" panose="020B0604020202020204" pitchFamily="34" charset="0"/>
                <a:cs typeface="Arial" panose="020B0604020202020204" pitchFamily="34" charset="0"/>
              </a:rPr>
              <a:t>Champions of Electronics Sustainability</a:t>
            </a:r>
          </a:p>
        </p:txBody>
      </p:sp>
    </p:spTree>
    <p:extLst>
      <p:ext uri="{BB962C8B-B14F-4D97-AF65-F5344CB8AC3E}">
        <p14:creationId xmlns:p14="http://schemas.microsoft.com/office/powerpoint/2010/main" val="156520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567057"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dirty="0">
                <a:solidFill>
                  <a:schemeClr val="tx1"/>
                </a:solidFill>
              </a:rPr>
              <a:t>Overview of Appendix G and other changes:</a:t>
            </a:r>
          </a:p>
          <a:p>
            <a:pPr lvl="0"/>
            <a:r>
              <a:rPr lang="en-US" dirty="0">
                <a:solidFill>
                  <a:schemeClr val="tx1"/>
                </a:solidFill>
              </a:rPr>
              <a:t>Appendix G </a:t>
            </a:r>
          </a:p>
          <a:p>
            <a:pPr lvl="1"/>
            <a:r>
              <a:rPr lang="en-US" sz="2400" dirty="0">
                <a:solidFill>
                  <a:schemeClr val="tx1"/>
                </a:solidFill>
              </a:rPr>
              <a:t>Make PV modules applicable to rest of R2</a:t>
            </a:r>
          </a:p>
          <a:p>
            <a:pPr lvl="1"/>
            <a:r>
              <a:rPr lang="en-US" sz="2400" dirty="0">
                <a:solidFill>
                  <a:schemeClr val="tx1"/>
                </a:solidFill>
              </a:rPr>
              <a:t>Process for evaluating hazards related to PV modules</a:t>
            </a:r>
          </a:p>
          <a:p>
            <a:pPr lvl="1"/>
            <a:r>
              <a:rPr lang="en-US" sz="2400" dirty="0">
                <a:solidFill>
                  <a:schemeClr val="tx1"/>
                </a:solidFill>
              </a:rPr>
              <a:t>Process for evaluating modules for reuse and recycling</a:t>
            </a:r>
          </a:p>
          <a:p>
            <a:pPr lvl="1"/>
            <a:r>
              <a:rPr lang="en-US" sz="2400" dirty="0">
                <a:solidFill>
                  <a:schemeClr val="tx1"/>
                </a:solidFill>
              </a:rPr>
              <a:t>Reuse and recycling and brokering requirements</a:t>
            </a:r>
            <a:endParaRPr lang="en-US" sz="3000" dirty="0">
              <a:solidFill>
                <a:schemeClr val="tx1"/>
              </a:solidFill>
            </a:endParaRPr>
          </a:p>
          <a:p>
            <a:pPr lvl="0"/>
            <a:r>
              <a:rPr lang="en-US" dirty="0">
                <a:solidFill>
                  <a:schemeClr val="tx1"/>
                </a:solidFill>
              </a:rPr>
              <a:t>R2 Equipment Categorization</a:t>
            </a:r>
          </a:p>
          <a:p>
            <a:pPr lvl="1"/>
            <a:r>
              <a:rPr lang="en-US" dirty="0">
                <a:solidFill>
                  <a:schemeClr val="tx1"/>
                </a:solidFill>
              </a:rPr>
              <a:t>Categorization of Functional PV Modules –assigned to those that required repair vs. those that were functional when tested</a:t>
            </a:r>
          </a:p>
          <a:p>
            <a:pPr lvl="0"/>
            <a:r>
              <a:rPr lang="en-US" dirty="0">
                <a:solidFill>
                  <a:schemeClr val="tx1"/>
                </a:solidFill>
              </a:rPr>
              <a:t>R2 Standard</a:t>
            </a:r>
          </a:p>
          <a:p>
            <a:pPr lvl="1"/>
            <a:r>
              <a:rPr lang="en-US" dirty="0">
                <a:solidFill>
                  <a:schemeClr val="tx1"/>
                </a:solidFill>
              </a:rPr>
              <a:t>Definitions –PV Modules and Solar Cells as a Focus Material </a:t>
            </a:r>
          </a:p>
        </p:txBody>
      </p:sp>
      <p:sp>
        <p:nvSpPr>
          <p:cNvPr id="12" name="Title 10"/>
          <p:cNvSpPr txBox="1">
            <a:spLocks/>
          </p:cNvSpPr>
          <p:nvPr/>
        </p:nvSpPr>
        <p:spPr>
          <a:xfrm>
            <a:off x="438509" y="650313"/>
            <a:ext cx="87630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INCLUSION OF PV MODULES IN</a:t>
            </a:r>
            <a:r>
              <a:rPr lang="en-US" sz="4000" b="1" dirty="0">
                <a:solidFill>
                  <a:srgbClr val="3AB04F"/>
                </a:solidFill>
                <a:latin typeface="Gilroy SemiBold" pitchFamily="2" charset="77"/>
              </a:rPr>
              <a:t> R2V3</a:t>
            </a:r>
          </a:p>
        </p:txBody>
      </p:sp>
    </p:spTree>
    <p:extLst>
      <p:ext uri="{BB962C8B-B14F-4D97-AF65-F5344CB8AC3E}">
        <p14:creationId xmlns:p14="http://schemas.microsoft.com/office/powerpoint/2010/main" val="246836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371936" y="2050651"/>
            <a:ext cx="8567057"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3000" dirty="0">
              <a:solidFill>
                <a:schemeClr val="tx1"/>
              </a:solidFill>
            </a:endParaRPr>
          </a:p>
        </p:txBody>
      </p:sp>
      <p:sp>
        <p:nvSpPr>
          <p:cNvPr id="12" name="Title 10"/>
          <p:cNvSpPr txBox="1">
            <a:spLocks/>
          </p:cNvSpPr>
          <p:nvPr/>
        </p:nvSpPr>
        <p:spPr>
          <a:xfrm>
            <a:off x="438509" y="650313"/>
            <a:ext cx="87630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INCLUSION OF PV MODULES IN</a:t>
            </a:r>
            <a:r>
              <a:rPr lang="en-US" sz="4000" b="1" dirty="0">
                <a:solidFill>
                  <a:srgbClr val="3AB04F"/>
                </a:solidFill>
                <a:latin typeface="Gilroy SemiBold" pitchFamily="2" charset="77"/>
              </a:rPr>
              <a:t> R2V3</a:t>
            </a:r>
          </a:p>
        </p:txBody>
      </p:sp>
      <p:pic>
        <p:nvPicPr>
          <p:cNvPr id="3" name="Picture 2">
            <a:extLst>
              <a:ext uri="{FF2B5EF4-FFF2-40B4-BE49-F238E27FC236}">
                <a16:creationId xmlns:a16="http://schemas.microsoft.com/office/drawing/2014/main" id="{E877B954-6E1C-E34B-BC08-B77357D51EB2}"/>
              </a:ext>
            </a:extLst>
          </p:cNvPr>
          <p:cNvPicPr>
            <a:picLocks noChangeAspect="1"/>
          </p:cNvPicPr>
          <p:nvPr/>
        </p:nvPicPr>
        <p:blipFill>
          <a:blip r:embed="rId3"/>
          <a:stretch>
            <a:fillRect/>
          </a:stretch>
        </p:blipFill>
        <p:spPr>
          <a:xfrm>
            <a:off x="970448" y="1282399"/>
            <a:ext cx="4199430" cy="5113388"/>
          </a:xfrm>
          <a:prstGeom prst="rect">
            <a:avLst/>
          </a:prstGeom>
        </p:spPr>
      </p:pic>
    </p:spTree>
    <p:extLst>
      <p:ext uri="{BB962C8B-B14F-4D97-AF65-F5344CB8AC3E}">
        <p14:creationId xmlns:p14="http://schemas.microsoft.com/office/powerpoint/2010/main" val="47216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371936" y="2050651"/>
            <a:ext cx="8567057"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3000" dirty="0">
                <a:solidFill>
                  <a:schemeClr val="tx1"/>
                </a:solidFill>
              </a:rPr>
              <a:t>Download the addition of PV modules into the R2 Standard along with the R2 Equipment Categorization (REC) guide here:</a:t>
            </a:r>
          </a:p>
          <a:p>
            <a:pPr lvl="0"/>
            <a:r>
              <a:rPr lang="en-US" sz="2400">
                <a:hlinkClick r:id="rId3"/>
              </a:rPr>
              <a:t>https://sustainableelectronics.org/welcome-to-r2v3/document-library/</a:t>
            </a:r>
            <a:endParaRPr lang="en-US" sz="3000" dirty="0">
              <a:solidFill>
                <a:schemeClr val="tx1"/>
              </a:solidFill>
            </a:endParaRPr>
          </a:p>
        </p:txBody>
      </p:sp>
      <p:sp>
        <p:nvSpPr>
          <p:cNvPr id="12" name="Title 10"/>
          <p:cNvSpPr txBox="1">
            <a:spLocks/>
          </p:cNvSpPr>
          <p:nvPr/>
        </p:nvSpPr>
        <p:spPr>
          <a:xfrm>
            <a:off x="438509" y="650313"/>
            <a:ext cx="87630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INCLUSION OF PV MODULES IN</a:t>
            </a:r>
            <a:r>
              <a:rPr lang="en-US" sz="4000" b="1" dirty="0">
                <a:solidFill>
                  <a:srgbClr val="3AB04F"/>
                </a:solidFill>
                <a:latin typeface="Gilroy SemiBold" pitchFamily="2" charset="77"/>
              </a:rPr>
              <a:t> R2V3</a:t>
            </a:r>
          </a:p>
        </p:txBody>
      </p:sp>
    </p:spTree>
    <p:extLst>
      <p:ext uri="{BB962C8B-B14F-4D97-AF65-F5344CB8AC3E}">
        <p14:creationId xmlns:p14="http://schemas.microsoft.com/office/powerpoint/2010/main" val="85691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B9F4-965F-4B8A-A9D7-510111BA2C80}"/>
              </a:ext>
            </a:extLst>
          </p:cNvPr>
          <p:cNvSpPr>
            <a:spLocks noGrp="1"/>
          </p:cNvSpPr>
          <p:nvPr>
            <p:ph type="ctrTitle" idx="4294967295"/>
          </p:nvPr>
        </p:nvSpPr>
        <p:spPr>
          <a:xfrm>
            <a:off x="0" y="2067443"/>
            <a:ext cx="12192000" cy="2772185"/>
          </a:xfrm>
        </p:spPr>
        <p:txBody>
          <a:bodyPr>
            <a:normAutofit/>
          </a:bodyPr>
          <a:lstStyle/>
          <a:p>
            <a:pPr marL="457200" algn="ctr">
              <a:lnSpc>
                <a:spcPct val="100000"/>
              </a:lnSpc>
              <a:spcBef>
                <a:spcPts val="0"/>
              </a:spcBef>
            </a:pPr>
            <a:br>
              <a:rPr lang="en-US" sz="3600" b="1" dirty="0">
                <a:solidFill>
                  <a:schemeClr val="bg1"/>
                </a:solidFill>
                <a:latin typeface="Gilroy SemiBold" pitchFamily="2" charset="77"/>
              </a:rPr>
            </a:br>
            <a:r>
              <a:rPr lang="en-US" sz="3600" b="1" dirty="0">
                <a:solidFill>
                  <a:srgbClr val="4FB749"/>
                </a:solidFill>
                <a:latin typeface="Gilroy SemiBold" pitchFamily="2" charset="77"/>
              </a:rPr>
              <a:t>Thank you! </a:t>
            </a:r>
            <a:br>
              <a:rPr lang="en-US" sz="3600" b="1" dirty="0">
                <a:solidFill>
                  <a:srgbClr val="00B050"/>
                </a:solidFill>
                <a:latin typeface="Gilroy SemiBold" pitchFamily="2" charset="77"/>
              </a:rPr>
            </a:br>
            <a:br>
              <a:rPr lang="en-US" sz="3100" b="1" dirty="0">
                <a:solidFill>
                  <a:srgbClr val="00B050"/>
                </a:solidFill>
                <a:latin typeface="Gilroy SemiBold" pitchFamily="2" charset="77"/>
              </a:rPr>
            </a:br>
            <a:br>
              <a:rPr lang="en-US" sz="3100" b="1" dirty="0">
                <a:solidFill>
                  <a:srgbClr val="00B050"/>
                </a:solidFill>
                <a:latin typeface="Gilroy SemiBold" pitchFamily="2" charset="77"/>
              </a:rPr>
            </a:b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91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0"/>
          <p:cNvSpPr txBox="1">
            <a:spLocks/>
          </p:cNvSpPr>
          <p:nvPr/>
        </p:nvSpPr>
        <p:spPr>
          <a:xfrm>
            <a:off x="839788" y="457200"/>
            <a:ext cx="3932237"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b="1" kern="1200" dirty="0">
                <a:solidFill>
                  <a:schemeClr val="tx1"/>
                </a:solidFill>
                <a:latin typeface="Gilroy SemiBold"/>
              </a:rPr>
              <a:t>OVERVIEW OF SERI AND THE R2 STANDARD  </a:t>
            </a:r>
          </a:p>
        </p:txBody>
      </p:sp>
      <p:pic>
        <p:nvPicPr>
          <p:cNvPr id="3" name="Picture 2">
            <a:extLst>
              <a:ext uri="{FF2B5EF4-FFF2-40B4-BE49-F238E27FC236}">
                <a16:creationId xmlns:a16="http://schemas.microsoft.com/office/drawing/2014/main" id="{D419CC84-6B0A-CAFE-C56F-BFF2C5C18075}"/>
              </a:ext>
            </a:extLst>
          </p:cNvPr>
          <p:cNvPicPr>
            <a:picLocks noChangeAspect="1"/>
          </p:cNvPicPr>
          <p:nvPr/>
        </p:nvPicPr>
        <p:blipFill>
          <a:blip r:embed="rId3"/>
          <a:stretch>
            <a:fillRect/>
          </a:stretch>
        </p:blipFill>
        <p:spPr>
          <a:xfrm>
            <a:off x="5183188" y="1495425"/>
            <a:ext cx="6172200" cy="3857624"/>
          </a:xfrm>
          <a:prstGeom prst="rect">
            <a:avLst/>
          </a:prstGeom>
          <a:noFill/>
        </p:spPr>
      </p:pic>
      <p:sp>
        <p:nvSpPr>
          <p:cNvPr id="11" name="Content Placeholder 7"/>
          <p:cNvSpPr txBox="1">
            <a:spLocks/>
          </p:cNvSpPr>
          <p:nvPr/>
        </p:nvSpPr>
        <p:spPr>
          <a:xfrm>
            <a:off x="839788" y="2057400"/>
            <a:ext cx="3932237" cy="3811588"/>
          </a:xfrm>
          <a:prstGeom prst="rect">
            <a:avLst/>
          </a:prstGeom>
        </p:spPr>
        <p:txBody>
          <a:bodyPr vert="horz" lIns="91440" tIns="45720" rIns="91440" bIns="45720" rtlCol="0"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90000"/>
              </a:lnSpc>
              <a:spcBef>
                <a:spcPts val="1000"/>
              </a:spcBef>
            </a:pPr>
            <a:r>
              <a:rPr lang="en-US" sz="3200" kern="1200" dirty="0">
                <a:solidFill>
                  <a:schemeClr val="tx1"/>
                </a:solidFill>
                <a:latin typeface="Gilroy SemiBold"/>
              </a:rPr>
              <a:t>SERI Purpose and Goals</a:t>
            </a:r>
          </a:p>
          <a:p>
            <a:pPr>
              <a:lnSpc>
                <a:spcPct val="90000"/>
              </a:lnSpc>
              <a:spcBef>
                <a:spcPts val="1000"/>
              </a:spcBef>
            </a:pPr>
            <a:r>
              <a:rPr lang="en-US" sz="3200" kern="1200" dirty="0">
                <a:solidFill>
                  <a:schemeClr val="tx1"/>
                </a:solidFill>
                <a:latin typeface="Gilroy SemiBold"/>
              </a:rPr>
              <a:t>Other SERI programs</a:t>
            </a:r>
          </a:p>
          <a:p>
            <a:pPr marL="0" indent="0">
              <a:lnSpc>
                <a:spcPct val="90000"/>
              </a:lnSpc>
              <a:spcBef>
                <a:spcPts val="1000"/>
              </a:spcBef>
              <a:buNone/>
            </a:pPr>
            <a:endParaRPr lang="en-US" sz="1600" kern="1200" dirty="0">
              <a:solidFill>
                <a:schemeClr val="tx1"/>
              </a:solidFill>
              <a:latin typeface="+mn-lt"/>
              <a:ea typeface="+mn-ea"/>
              <a:cs typeface="+mn-cs"/>
            </a:endParaRPr>
          </a:p>
          <a:p>
            <a:pPr marL="0" indent="0">
              <a:lnSpc>
                <a:spcPct val="90000"/>
              </a:lnSpc>
              <a:spcBef>
                <a:spcPts val="1000"/>
              </a:spcBef>
              <a:buNone/>
            </a:pPr>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282982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775661"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dirty="0">
              <a:solidFill>
                <a:schemeClr val="tx1"/>
              </a:solidFill>
            </a:endParaRPr>
          </a:p>
        </p:txBody>
      </p:sp>
      <p:sp>
        <p:nvSpPr>
          <p:cNvPr id="12" name="Title 10"/>
          <p:cNvSpPr txBox="1">
            <a:spLocks/>
          </p:cNvSpPr>
          <p:nvPr/>
        </p:nvSpPr>
        <p:spPr>
          <a:xfrm>
            <a:off x="438508" y="650313"/>
            <a:ext cx="11753492"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DRIVING TO ACHIEVE </a:t>
            </a:r>
            <a:r>
              <a:rPr lang="en-US" sz="4000" b="1" dirty="0">
                <a:solidFill>
                  <a:srgbClr val="3AB04F"/>
                </a:solidFill>
                <a:latin typeface="Gilroy SemiBold" pitchFamily="2" charset="77"/>
              </a:rPr>
              <a:t>CIRCULARITY</a:t>
            </a:r>
          </a:p>
        </p:txBody>
      </p:sp>
      <p:pic>
        <p:nvPicPr>
          <p:cNvPr id="5" name="Picture 4">
            <a:extLst>
              <a:ext uri="{FF2B5EF4-FFF2-40B4-BE49-F238E27FC236}">
                <a16:creationId xmlns:a16="http://schemas.microsoft.com/office/drawing/2014/main" id="{DC8B8ADE-33CB-9D59-789E-972174FBDF6E}"/>
              </a:ext>
            </a:extLst>
          </p:cNvPr>
          <p:cNvPicPr>
            <a:picLocks noChangeAspect="1"/>
          </p:cNvPicPr>
          <p:nvPr/>
        </p:nvPicPr>
        <p:blipFill>
          <a:blip r:embed="rId3"/>
          <a:stretch>
            <a:fillRect/>
          </a:stretch>
        </p:blipFill>
        <p:spPr>
          <a:xfrm>
            <a:off x="525727" y="1359277"/>
            <a:ext cx="9192703" cy="5012641"/>
          </a:xfrm>
          <a:prstGeom prst="rect">
            <a:avLst/>
          </a:prstGeom>
        </p:spPr>
      </p:pic>
    </p:spTree>
    <p:extLst>
      <p:ext uri="{BB962C8B-B14F-4D97-AF65-F5344CB8AC3E}">
        <p14:creationId xmlns:p14="http://schemas.microsoft.com/office/powerpoint/2010/main" val="394456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775661"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lvl="0" indent="0">
              <a:buNone/>
            </a:pPr>
            <a:endParaRPr lang="en-US" dirty="0">
              <a:solidFill>
                <a:schemeClr val="tx1"/>
              </a:solidFill>
            </a:endParaRPr>
          </a:p>
        </p:txBody>
      </p:sp>
      <p:sp>
        <p:nvSpPr>
          <p:cNvPr id="12" name="Title 10"/>
          <p:cNvSpPr txBox="1">
            <a:spLocks/>
          </p:cNvSpPr>
          <p:nvPr/>
        </p:nvSpPr>
        <p:spPr>
          <a:xfrm>
            <a:off x="438508" y="650313"/>
            <a:ext cx="11753492"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STANDARDS AS CATALYSTS FOR DRIVING </a:t>
            </a:r>
            <a:r>
              <a:rPr lang="en-US" sz="4000" b="1" dirty="0">
                <a:solidFill>
                  <a:srgbClr val="3AB04F"/>
                </a:solidFill>
                <a:latin typeface="Gilroy SemiBold" pitchFamily="2" charset="77"/>
              </a:rPr>
              <a:t>CIRCULARITY</a:t>
            </a:r>
          </a:p>
        </p:txBody>
      </p:sp>
      <p:pic>
        <p:nvPicPr>
          <p:cNvPr id="3" name="Picture 2">
            <a:extLst>
              <a:ext uri="{FF2B5EF4-FFF2-40B4-BE49-F238E27FC236}">
                <a16:creationId xmlns:a16="http://schemas.microsoft.com/office/drawing/2014/main" id="{269751F6-1B77-1EAA-8A65-28722E1FAF21}"/>
              </a:ext>
            </a:extLst>
          </p:cNvPr>
          <p:cNvPicPr>
            <a:picLocks noChangeAspect="1"/>
          </p:cNvPicPr>
          <p:nvPr/>
        </p:nvPicPr>
        <p:blipFill>
          <a:blip r:embed="rId3"/>
          <a:stretch>
            <a:fillRect/>
          </a:stretch>
        </p:blipFill>
        <p:spPr>
          <a:xfrm>
            <a:off x="646662" y="1259913"/>
            <a:ext cx="5000460" cy="5213484"/>
          </a:xfrm>
          <a:prstGeom prst="rect">
            <a:avLst/>
          </a:prstGeom>
        </p:spPr>
      </p:pic>
      <p:pic>
        <p:nvPicPr>
          <p:cNvPr id="5" name="Picture 4">
            <a:extLst>
              <a:ext uri="{FF2B5EF4-FFF2-40B4-BE49-F238E27FC236}">
                <a16:creationId xmlns:a16="http://schemas.microsoft.com/office/drawing/2014/main" id="{BBCE4A1B-D5CF-A89B-79FC-A6FCB59AD44D}"/>
              </a:ext>
            </a:extLst>
          </p:cNvPr>
          <p:cNvPicPr>
            <a:picLocks noChangeAspect="1"/>
          </p:cNvPicPr>
          <p:nvPr/>
        </p:nvPicPr>
        <p:blipFill>
          <a:blip r:embed="rId4"/>
          <a:stretch>
            <a:fillRect/>
          </a:stretch>
        </p:blipFill>
        <p:spPr>
          <a:xfrm>
            <a:off x="5562953" y="1259913"/>
            <a:ext cx="4518893" cy="5519594"/>
          </a:xfrm>
          <a:prstGeom prst="rect">
            <a:avLst/>
          </a:prstGeom>
        </p:spPr>
      </p:pic>
    </p:spTree>
    <p:extLst>
      <p:ext uri="{BB962C8B-B14F-4D97-AF65-F5344CB8AC3E}">
        <p14:creationId xmlns:p14="http://schemas.microsoft.com/office/powerpoint/2010/main" val="315038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775661"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4200" dirty="0">
                <a:solidFill>
                  <a:schemeClr val="tx1"/>
                </a:solidFill>
              </a:rPr>
              <a:t>R2 Standard Structure</a:t>
            </a:r>
          </a:p>
          <a:p>
            <a:pPr lvl="0"/>
            <a:r>
              <a:rPr lang="en-US" sz="4200" dirty="0">
                <a:solidFill>
                  <a:schemeClr val="tx1"/>
                </a:solidFill>
              </a:rPr>
              <a:t>Core Requirements (ALL R2 Facilities)</a:t>
            </a:r>
          </a:p>
          <a:p>
            <a:pPr lvl="0"/>
            <a:r>
              <a:rPr lang="en-US" sz="4200" dirty="0">
                <a:solidFill>
                  <a:schemeClr val="tx1"/>
                </a:solidFill>
              </a:rPr>
              <a:t>Process Requirements (Only those carrying out processes/activities covered by the Appendices)</a:t>
            </a:r>
          </a:p>
          <a:p>
            <a:pPr lvl="0"/>
            <a:r>
              <a:rPr lang="en-US" sz="4200" dirty="0">
                <a:solidFill>
                  <a:schemeClr val="tx1"/>
                </a:solidFill>
              </a:rPr>
              <a:t>Addition of Appendix G</a:t>
            </a:r>
          </a:p>
          <a:p>
            <a:pPr marL="0" lvl="0" indent="0">
              <a:buNone/>
            </a:pPr>
            <a:endParaRPr lang="en-US" dirty="0">
              <a:solidFill>
                <a:schemeClr val="tx1"/>
              </a:solidFill>
            </a:endParaRPr>
          </a:p>
        </p:txBody>
      </p:sp>
      <p:sp>
        <p:nvSpPr>
          <p:cNvPr id="12" name="Title 10"/>
          <p:cNvSpPr txBox="1">
            <a:spLocks/>
          </p:cNvSpPr>
          <p:nvPr/>
        </p:nvSpPr>
        <p:spPr>
          <a:xfrm>
            <a:off x="438508" y="650313"/>
            <a:ext cx="9748845"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OVERVIEW OF THE R2 STANDARD AND </a:t>
            </a:r>
            <a:r>
              <a:rPr lang="en-US" sz="4000" b="1" dirty="0">
                <a:solidFill>
                  <a:srgbClr val="3AB04F"/>
                </a:solidFill>
                <a:latin typeface="Gilroy SemiBold" pitchFamily="2" charset="77"/>
              </a:rPr>
              <a:t>SERI </a:t>
            </a:r>
          </a:p>
        </p:txBody>
      </p:sp>
    </p:spTree>
    <p:extLst>
      <p:ext uri="{BB962C8B-B14F-4D97-AF65-F5344CB8AC3E}">
        <p14:creationId xmlns:p14="http://schemas.microsoft.com/office/powerpoint/2010/main" val="223741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567057"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dirty="0">
                <a:solidFill>
                  <a:schemeClr val="tx1"/>
                </a:solidFill>
              </a:rPr>
              <a:t>ANSI Accredited </a:t>
            </a:r>
          </a:p>
          <a:p>
            <a:pPr lvl="0"/>
            <a:r>
              <a:rPr lang="en-US" dirty="0">
                <a:solidFill>
                  <a:schemeClr val="tx1"/>
                </a:solidFill>
              </a:rPr>
              <a:t>ANSI process </a:t>
            </a:r>
          </a:p>
          <a:p>
            <a:pPr lvl="1"/>
            <a:r>
              <a:rPr lang="en-US" dirty="0">
                <a:solidFill>
                  <a:schemeClr val="tx1"/>
                </a:solidFill>
              </a:rPr>
              <a:t>1) notify ANSI, </a:t>
            </a:r>
          </a:p>
          <a:p>
            <a:pPr lvl="1"/>
            <a:r>
              <a:rPr lang="en-US" dirty="0">
                <a:solidFill>
                  <a:schemeClr val="tx1"/>
                </a:solidFill>
              </a:rPr>
              <a:t>2) Small group, </a:t>
            </a:r>
          </a:p>
          <a:p>
            <a:pPr lvl="1"/>
            <a:r>
              <a:rPr lang="en-US" dirty="0">
                <a:solidFill>
                  <a:schemeClr val="tx1"/>
                </a:solidFill>
              </a:rPr>
              <a:t>3) TAC proposed changes, </a:t>
            </a:r>
            <a:endParaRPr lang="en-US" dirty="0">
              <a:solidFill>
                <a:srgbClr val="FF0000"/>
              </a:solidFill>
            </a:endParaRPr>
          </a:p>
          <a:p>
            <a:pPr lvl="1"/>
            <a:r>
              <a:rPr lang="en-US" dirty="0">
                <a:solidFill>
                  <a:schemeClr val="tx1"/>
                </a:solidFill>
              </a:rPr>
              <a:t>4) Con Body approve for public comment, </a:t>
            </a:r>
          </a:p>
          <a:p>
            <a:pPr lvl="1"/>
            <a:r>
              <a:rPr lang="en-US" dirty="0">
                <a:solidFill>
                  <a:schemeClr val="tx1"/>
                </a:solidFill>
              </a:rPr>
              <a:t>5) Public Comment, (repeat steps where significant changes are made to draft standard)</a:t>
            </a:r>
          </a:p>
          <a:p>
            <a:pPr lvl="1"/>
            <a:r>
              <a:rPr lang="en-US" dirty="0">
                <a:solidFill>
                  <a:schemeClr val="tx1"/>
                </a:solidFill>
              </a:rPr>
              <a:t>6) TAC review and address comments, </a:t>
            </a:r>
          </a:p>
          <a:p>
            <a:pPr lvl="1"/>
            <a:r>
              <a:rPr lang="en-US" dirty="0">
                <a:solidFill>
                  <a:schemeClr val="tx1"/>
                </a:solidFill>
              </a:rPr>
              <a:t>7</a:t>
            </a:r>
            <a:r>
              <a:rPr lang="en-US">
                <a:solidFill>
                  <a:schemeClr val="tx1"/>
                </a:solidFill>
              </a:rPr>
              <a:t>) Con Body </a:t>
            </a:r>
            <a:r>
              <a:rPr lang="en-US" dirty="0">
                <a:solidFill>
                  <a:schemeClr val="tx1"/>
                </a:solidFill>
              </a:rPr>
              <a:t>approve for SERI Board, </a:t>
            </a:r>
          </a:p>
          <a:p>
            <a:pPr lvl="1"/>
            <a:r>
              <a:rPr lang="en-US" dirty="0">
                <a:solidFill>
                  <a:schemeClr val="tx1"/>
                </a:solidFill>
              </a:rPr>
              <a:t>8) SERI board approve, </a:t>
            </a:r>
          </a:p>
          <a:p>
            <a:pPr lvl="1"/>
            <a:r>
              <a:rPr lang="en-US" dirty="0">
                <a:solidFill>
                  <a:schemeClr val="tx1"/>
                </a:solidFill>
              </a:rPr>
              <a:t>9) Publish. </a:t>
            </a:r>
          </a:p>
          <a:p>
            <a:pPr marL="0" lvl="0" indent="0">
              <a:buNone/>
            </a:pPr>
            <a:endParaRPr lang="en-US" sz="3600" dirty="0">
              <a:solidFill>
                <a:schemeClr val="tx1"/>
              </a:solidFill>
            </a:endParaRPr>
          </a:p>
        </p:txBody>
      </p:sp>
      <p:sp>
        <p:nvSpPr>
          <p:cNvPr id="12" name="Title 10"/>
          <p:cNvSpPr txBox="1">
            <a:spLocks/>
          </p:cNvSpPr>
          <p:nvPr/>
        </p:nvSpPr>
        <p:spPr>
          <a:xfrm>
            <a:off x="438508" y="650313"/>
            <a:ext cx="9748845"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THE R2 STANDARD CHANGE</a:t>
            </a:r>
            <a:r>
              <a:rPr lang="en-US" sz="4000" b="1" dirty="0">
                <a:solidFill>
                  <a:srgbClr val="3AB04F"/>
                </a:solidFill>
                <a:latin typeface="Gilroy SemiBold" pitchFamily="2" charset="77"/>
              </a:rPr>
              <a:t> PROCESS </a:t>
            </a:r>
          </a:p>
        </p:txBody>
      </p:sp>
    </p:spTree>
    <p:extLst>
      <p:ext uri="{BB962C8B-B14F-4D97-AF65-F5344CB8AC3E}">
        <p14:creationId xmlns:p14="http://schemas.microsoft.com/office/powerpoint/2010/main" val="291960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567057"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3600" dirty="0">
              <a:solidFill>
                <a:schemeClr val="tx1"/>
              </a:solidFill>
            </a:endParaRPr>
          </a:p>
          <a:p>
            <a:pPr lvl="0"/>
            <a:endParaRPr lang="en-US" sz="3600" dirty="0">
              <a:solidFill>
                <a:schemeClr val="tx1"/>
              </a:solidFill>
            </a:endParaRPr>
          </a:p>
          <a:p>
            <a:pPr lvl="0"/>
            <a:endParaRPr lang="en-US" sz="3600" dirty="0">
              <a:solidFill>
                <a:schemeClr val="tx1"/>
              </a:solidFill>
            </a:endParaRPr>
          </a:p>
          <a:p>
            <a:pPr lvl="0"/>
            <a:r>
              <a:rPr lang="en-US" sz="3200" dirty="0">
                <a:solidFill>
                  <a:schemeClr val="tx1"/>
                </a:solidFill>
              </a:rPr>
              <a:t>Why? History</a:t>
            </a:r>
          </a:p>
          <a:p>
            <a:pPr lvl="0"/>
            <a:r>
              <a:rPr lang="en-US" sz="3200" dirty="0">
                <a:solidFill>
                  <a:schemeClr val="tx1"/>
                </a:solidFill>
              </a:rPr>
              <a:t>PV panel recommendation small group (Oct 2020-Mar 2021) -5 meetings –to determine if R2 would work with PV modules reuse/recycling</a:t>
            </a:r>
            <a:endParaRPr lang="en-US" sz="3200" dirty="0">
              <a:solidFill>
                <a:schemeClr val="tx1"/>
              </a:solidFill>
              <a:highlight>
                <a:srgbClr val="FFFF00"/>
              </a:highlight>
            </a:endParaRPr>
          </a:p>
          <a:p>
            <a:pPr lvl="0"/>
            <a:r>
              <a:rPr lang="en-US" sz="3200" dirty="0">
                <a:solidFill>
                  <a:schemeClr val="tx1"/>
                </a:solidFill>
              </a:rPr>
              <a:t>TAC decides to adopt PV modules in the standard and add new TAC members from the PV Industry (May 2021)</a:t>
            </a:r>
          </a:p>
          <a:p>
            <a:pPr lvl="0"/>
            <a:r>
              <a:rPr lang="en-US" sz="3200" dirty="0">
                <a:solidFill>
                  <a:schemeClr val="tx1"/>
                </a:solidFill>
              </a:rPr>
              <a:t>ANSI notification -6/23/21 –Project need notification.</a:t>
            </a:r>
          </a:p>
          <a:p>
            <a:pPr lvl="0"/>
            <a:endParaRPr lang="en-US" sz="3600" dirty="0">
              <a:solidFill>
                <a:schemeClr val="tx1"/>
              </a:solidFill>
              <a:highlight>
                <a:srgbClr val="FFFF00"/>
              </a:highlight>
            </a:endParaRPr>
          </a:p>
          <a:p>
            <a:pPr lvl="0"/>
            <a:endParaRPr lang="en-US" sz="3600" dirty="0">
              <a:solidFill>
                <a:schemeClr val="tx1"/>
              </a:solidFill>
              <a:highlight>
                <a:srgbClr val="FFFF00"/>
              </a:highlight>
            </a:endParaRPr>
          </a:p>
          <a:p>
            <a:pPr lvl="0"/>
            <a:endParaRPr lang="en-US" sz="3600" dirty="0">
              <a:solidFill>
                <a:schemeClr val="tx1"/>
              </a:solidFill>
              <a:highlight>
                <a:srgbClr val="FFFF00"/>
              </a:highlight>
            </a:endParaRPr>
          </a:p>
          <a:p>
            <a:pPr lvl="0"/>
            <a:endParaRPr lang="en-US" dirty="0">
              <a:solidFill>
                <a:schemeClr val="tx1"/>
              </a:solidFill>
            </a:endParaRPr>
          </a:p>
        </p:txBody>
      </p:sp>
      <p:sp>
        <p:nvSpPr>
          <p:cNvPr id="12" name="Title 10"/>
          <p:cNvSpPr txBox="1">
            <a:spLocks/>
          </p:cNvSpPr>
          <p:nvPr/>
        </p:nvSpPr>
        <p:spPr>
          <a:xfrm>
            <a:off x="438509" y="650313"/>
            <a:ext cx="87630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INCLUSION OF PV MODULES IN</a:t>
            </a:r>
            <a:r>
              <a:rPr lang="en-US" sz="4000" b="1" dirty="0">
                <a:solidFill>
                  <a:srgbClr val="3AB04F"/>
                </a:solidFill>
                <a:latin typeface="Gilroy SemiBold" pitchFamily="2" charset="77"/>
              </a:rPr>
              <a:t> R2V3</a:t>
            </a:r>
          </a:p>
        </p:txBody>
      </p:sp>
    </p:spTree>
    <p:extLst>
      <p:ext uri="{BB962C8B-B14F-4D97-AF65-F5344CB8AC3E}">
        <p14:creationId xmlns:p14="http://schemas.microsoft.com/office/powerpoint/2010/main" val="303576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a:xfrm>
            <a:off x="1411692" y="2077156"/>
            <a:ext cx="8567057" cy="357688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3000" dirty="0">
                <a:solidFill>
                  <a:schemeClr val="tx1"/>
                </a:solidFill>
              </a:rPr>
              <a:t>TAC member additions (added 9 in Oct 2021):</a:t>
            </a:r>
          </a:p>
          <a:p>
            <a:pPr lvl="1"/>
            <a:r>
              <a:rPr lang="en-US" sz="2400" dirty="0">
                <a:solidFill>
                  <a:schemeClr val="tx1"/>
                </a:solidFill>
              </a:rPr>
              <a:t>Ed </a:t>
            </a:r>
            <a:r>
              <a:rPr lang="en-US" sz="2400" dirty="0" err="1">
                <a:solidFill>
                  <a:schemeClr val="tx1"/>
                </a:solidFill>
              </a:rPr>
              <a:t>Mopas</a:t>
            </a:r>
            <a:r>
              <a:rPr lang="en-US" sz="2400" dirty="0">
                <a:solidFill>
                  <a:schemeClr val="tx1"/>
                </a:solidFill>
              </a:rPr>
              <a:t>, SunPower Corp -Customer</a:t>
            </a:r>
          </a:p>
          <a:p>
            <a:pPr lvl="1"/>
            <a:r>
              <a:rPr lang="en-US" sz="2400" dirty="0">
                <a:solidFill>
                  <a:schemeClr val="tx1"/>
                </a:solidFill>
              </a:rPr>
              <a:t>Jan Clyncke, PV Cycler -Customer</a:t>
            </a:r>
          </a:p>
          <a:p>
            <a:pPr lvl="1"/>
            <a:r>
              <a:rPr lang="en-US" sz="2400" dirty="0">
                <a:solidFill>
                  <a:schemeClr val="tx1"/>
                </a:solidFill>
              </a:rPr>
              <a:t>Ricky Sinha, First Solar -Customer</a:t>
            </a:r>
          </a:p>
          <a:p>
            <a:pPr lvl="1"/>
            <a:r>
              <a:rPr lang="en-US" sz="2400" dirty="0">
                <a:solidFill>
                  <a:schemeClr val="tx1"/>
                </a:solidFill>
              </a:rPr>
              <a:t>Evelyn Butler, SEIA –Public Interest</a:t>
            </a:r>
          </a:p>
          <a:p>
            <a:pPr lvl="1"/>
            <a:r>
              <a:rPr lang="en-US" sz="2400" dirty="0">
                <a:solidFill>
                  <a:schemeClr val="tx1"/>
                </a:solidFill>
              </a:rPr>
              <a:t>Ron Vance, EPA –Public Interest</a:t>
            </a:r>
          </a:p>
          <a:p>
            <a:pPr lvl="1"/>
            <a:r>
              <a:rPr lang="en-US" sz="2400" dirty="0">
                <a:solidFill>
                  <a:schemeClr val="tx1"/>
                </a:solidFill>
              </a:rPr>
              <a:t>Garvin Heath, NREL –Public Interest</a:t>
            </a:r>
          </a:p>
          <a:p>
            <a:pPr lvl="1"/>
            <a:r>
              <a:rPr lang="en-US" sz="2400" dirty="0">
                <a:solidFill>
                  <a:schemeClr val="tx1"/>
                </a:solidFill>
              </a:rPr>
              <a:t>Tommy  McGuire, Echo Environmental –R2 Facility</a:t>
            </a:r>
          </a:p>
          <a:p>
            <a:pPr lvl="1"/>
            <a:r>
              <a:rPr lang="en-US" sz="2400" dirty="0">
                <a:solidFill>
                  <a:schemeClr val="tx1"/>
                </a:solidFill>
              </a:rPr>
              <a:t>Dwight Clark, We Recycle Solar –R2 Facility</a:t>
            </a:r>
          </a:p>
          <a:p>
            <a:pPr lvl="1"/>
            <a:r>
              <a:rPr lang="en-US" sz="2400" dirty="0">
                <a:solidFill>
                  <a:schemeClr val="tx1"/>
                </a:solidFill>
              </a:rPr>
              <a:t>Sam Vanderhoof, Recycle PV Solar –R2 Facility</a:t>
            </a:r>
          </a:p>
        </p:txBody>
      </p:sp>
      <p:sp>
        <p:nvSpPr>
          <p:cNvPr id="12" name="Title 10"/>
          <p:cNvSpPr txBox="1">
            <a:spLocks/>
          </p:cNvSpPr>
          <p:nvPr/>
        </p:nvSpPr>
        <p:spPr>
          <a:xfrm>
            <a:off x="438509" y="650313"/>
            <a:ext cx="87630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Gilroy SemiBold" pitchFamily="2" charset="77"/>
              </a:rPr>
              <a:t>INCLUSION OF PV MODULES IN</a:t>
            </a:r>
            <a:r>
              <a:rPr lang="en-US" sz="4000" b="1" dirty="0">
                <a:solidFill>
                  <a:srgbClr val="3AB04F"/>
                </a:solidFill>
                <a:latin typeface="Gilroy SemiBold" pitchFamily="2" charset="77"/>
              </a:rPr>
              <a:t> R2V3</a:t>
            </a:r>
          </a:p>
        </p:txBody>
      </p:sp>
    </p:spTree>
    <p:extLst>
      <p:ext uri="{BB962C8B-B14F-4D97-AF65-F5344CB8AC3E}">
        <p14:creationId xmlns:p14="http://schemas.microsoft.com/office/powerpoint/2010/main" val="198292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0"/>
          <p:cNvSpPr txBox="1">
            <a:spLocks/>
          </p:cNvSpPr>
          <p:nvPr/>
        </p:nvSpPr>
        <p:spPr>
          <a:xfrm>
            <a:off x="838200" y="365125"/>
            <a:ext cx="10515600" cy="1325563"/>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tx1"/>
                </a:solidFill>
                <a:latin typeface="Gilroy SemiBold" pitchFamily="2" charset="77"/>
              </a:rPr>
              <a:t>INCLUSION OF PV MODULES IN</a:t>
            </a:r>
            <a:r>
              <a:rPr lang="en-US" sz="4400" b="1" dirty="0">
                <a:solidFill>
                  <a:srgbClr val="3AB04F"/>
                </a:solidFill>
                <a:latin typeface="Gilroy SemiBold" pitchFamily="2" charset="77"/>
              </a:rPr>
              <a:t> R2V3</a:t>
            </a:r>
          </a:p>
        </p:txBody>
      </p:sp>
      <p:sp>
        <p:nvSpPr>
          <p:cNvPr id="11" name="Content Placeholder 7"/>
          <p:cNvSpPr txBox="1">
            <a:spLocks/>
          </p:cNvSpPr>
          <p:nvPr/>
        </p:nvSpPr>
        <p:spPr>
          <a:xfrm>
            <a:off x="838200" y="1825625"/>
            <a:ext cx="5181600" cy="4351338"/>
          </a:xfrm>
          <a:prstGeom prst="rect">
            <a:avLst/>
          </a:prstGeom>
        </p:spPr>
        <p:txBody>
          <a:bodyPr vert="horz" lIns="91440" tIns="45720" rIns="91440" bIns="45720" rtlCol="0"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indent="-228600">
              <a:lnSpc>
                <a:spcPct val="90000"/>
              </a:lnSpc>
            </a:pPr>
            <a:r>
              <a:rPr lang="en-US" sz="2800" dirty="0">
                <a:solidFill>
                  <a:schemeClr val="tx1"/>
                </a:solidFill>
                <a:latin typeface="Gilroy SemiBold"/>
              </a:rPr>
              <a:t>TAC –PV Drafting Small Group (Jan 2022-Mar 2023) Members, 12 meetings </a:t>
            </a:r>
          </a:p>
          <a:p>
            <a:pPr lvl="0" indent="-228600">
              <a:lnSpc>
                <a:spcPct val="90000"/>
              </a:lnSpc>
            </a:pPr>
            <a:endParaRPr lang="en-US" sz="2800" dirty="0">
              <a:solidFill>
                <a:schemeClr val="tx1"/>
              </a:solidFill>
              <a:highlight>
                <a:srgbClr val="FFFF00"/>
              </a:highlight>
            </a:endParaRPr>
          </a:p>
        </p:txBody>
      </p:sp>
      <p:pic>
        <p:nvPicPr>
          <p:cNvPr id="4" name="Picture 3">
            <a:extLst>
              <a:ext uri="{FF2B5EF4-FFF2-40B4-BE49-F238E27FC236}">
                <a16:creationId xmlns:a16="http://schemas.microsoft.com/office/drawing/2014/main" id="{909CAC20-1C8A-1F7D-239D-FE17E4ED99AC}"/>
              </a:ext>
            </a:extLst>
          </p:cNvPr>
          <p:cNvPicPr>
            <a:picLocks noChangeAspect="1"/>
          </p:cNvPicPr>
          <p:nvPr/>
        </p:nvPicPr>
        <p:blipFill>
          <a:blip r:embed="rId3"/>
          <a:stretch>
            <a:fillRect/>
          </a:stretch>
        </p:blipFill>
        <p:spPr>
          <a:xfrm>
            <a:off x="6096000" y="1825625"/>
            <a:ext cx="4934639" cy="3991532"/>
          </a:xfrm>
          <a:prstGeom prst="rect">
            <a:avLst/>
          </a:prstGeom>
        </p:spPr>
      </p:pic>
    </p:spTree>
    <p:extLst>
      <p:ext uri="{BB962C8B-B14F-4D97-AF65-F5344CB8AC3E}">
        <p14:creationId xmlns:p14="http://schemas.microsoft.com/office/powerpoint/2010/main" val="1445348869"/>
      </p:ext>
    </p:extLst>
  </p:cSld>
  <p:clrMapOvr>
    <a:masterClrMapping/>
  </p:clrMapOvr>
</p:sld>
</file>

<file path=ppt/theme/theme1.xml><?xml version="1.0" encoding="utf-8"?>
<a:theme xmlns:a="http://schemas.openxmlformats.org/drawingml/2006/main" name="SERI 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RI Theme1" id="{5AAB6251-7C86-4C10-BFAC-889D8DCEB7D7}" vid="{FD3C17A6-BA21-4916-8431-24165A9A7D4C}"/>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RI_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RI_Theme1" id="{C513B957-6989-484A-A820-C5A0040B7DAA}" vid="{34BFFC73-0B99-4423-99F5-D31C539513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0 xmlns="ee1e7348-9fdb-4116-b8ba-44b402f50e56">2</Order0>
    <Doc_Status xmlns="ee1e7348-9fdb-4116-b8ba-44b402f50e56">Active</Doc_Status>
    <_x0049_D1 xmlns="ee1e7348-9fdb-4116-b8ba-44b402f50e56">139</_x0049_D1>
    <OutreachLocation xmlns="ee1e7348-9fdb-4116-b8ba-44b402f50e56" xsi:nil="true"/>
    <Meeting_x0020_Date xmlns="ee1e7348-9fdb-4116-b8ba-44b402f50e56">2024-09-16T04:00:00+00:00</Meeting_x0020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2DB4841436974FAEE297ED6F09CE88" ma:contentTypeVersion="16" ma:contentTypeDescription="Create a new document." ma:contentTypeScope="" ma:versionID="e984f9cc4160af3e543834be166ecefa">
  <xsd:schema xmlns:xsd="http://www.w3.org/2001/XMLSchema" xmlns:xs="http://www.w3.org/2001/XMLSchema" xmlns:p="http://schemas.microsoft.com/office/2006/metadata/properties" xmlns:ns2="ee1e7348-9fdb-4116-b8ba-44b402f50e56" targetNamespace="http://schemas.microsoft.com/office/2006/metadata/properties" ma:root="true" ma:fieldsID="7a9e9acd82008f686fdea7636886f90f" ns2:_="">
    <xsd:import namespace="ee1e7348-9fdb-4116-b8ba-44b402f50e56"/>
    <xsd:element name="properties">
      <xsd:complexType>
        <xsd:sequence>
          <xsd:element name="documentManagement">
            <xsd:complexType>
              <xsd:all>
                <xsd:element ref="ns2:_x0049_D1"/>
                <xsd:element ref="ns2:Meeting_x0020_Date"/>
                <xsd:element ref="ns2:Order0" minOccurs="0"/>
                <xsd:element ref="ns2:OutreachLocation" minOccurs="0"/>
                <xsd:element ref="ns2:Doc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e7348-9fdb-4116-b8ba-44b402f50e56" elementFormDefault="qualified">
    <xsd:import namespace="http://schemas.microsoft.com/office/2006/documentManagement/types"/>
    <xsd:import namespace="http://schemas.microsoft.com/office/infopath/2007/PartnerControls"/>
    <xsd:element name="_x0049_D1" ma:index="8" ma:displayName="ID1" ma:decimals="0" ma:indexed="true" ma:internalName="_x0049_D1" ma:readOnly="false" ma:percentage="FALSE">
      <xsd:simpleType>
        <xsd:restriction base="dms:Number"/>
      </xsd:simpleType>
    </xsd:element>
    <xsd:element name="Meeting_x0020_Date" ma:index="9" ma:displayName="Meeting Date" ma:format="DateOnly" ma:internalName="Meeting_x0020_Date" ma:readOnly="false">
      <xsd:simpleType>
        <xsd:restriction base="dms:DateTime"/>
      </xsd:simpleType>
    </xsd:element>
    <xsd:element name="Order0" ma:index="10" nillable="true" ma:displayName="Order" ma:decimals="0" ma:internalName="Order0" ma:readOnly="false" ma:percentage="FALSE">
      <xsd:simpleType>
        <xsd:restriction base="dms:Number"/>
      </xsd:simpleType>
    </xsd:element>
    <xsd:element name="OutreachLocation" ma:index="11" nillable="true" ma:displayName="Other" ma:internalName="OutreachLocation" ma:readOnly="false">
      <xsd:simpleType>
        <xsd:restriction base="dms:Text">
          <xsd:maxLength value="255"/>
        </xsd:restriction>
      </xsd:simpleType>
    </xsd:element>
    <xsd:element name="Doc_Status" ma:index="12" nillable="true" ma:displayName="Doc_Status" ma:default="Active" ma:format="Dropdown" ma:internalName="Doc_Status" ma:readOnly="false">
      <xsd:simpleType>
        <xsd:restriction base="dms:Choice">
          <xsd:enumeration value="Active"/>
          <xsd:enumeration value="Do not display"/>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BF17B-9E90-44E2-A859-1AA0B8314729}">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 ds:uri="a238baa7-d171-4ca6-9a12-8a456051b1de"/>
    <ds:schemaRef ds:uri="http://purl.org/dc/elements/1.1/"/>
    <ds:schemaRef ds:uri="d18dadf1-d406-4971-ab90-138c5c5d439e"/>
    <ds:schemaRef ds:uri="http://schemas.microsoft.com/office/2006/metadata/properties"/>
    <ds:schemaRef ds:uri="http://purl.org/dc/dcmitype/"/>
    <ds:schemaRef ds:uri="ee04b738-4228-4c75-a902-2e3fdbefc532"/>
  </ds:schemaRefs>
</ds:datastoreItem>
</file>

<file path=customXml/itemProps2.xml><?xml version="1.0" encoding="utf-8"?>
<ds:datastoreItem xmlns:ds="http://schemas.openxmlformats.org/officeDocument/2006/customXml" ds:itemID="{21CCC4D2-60D9-4B60-BE87-49FA98827570}">
  <ds:schemaRefs>
    <ds:schemaRef ds:uri="http://schemas.microsoft.com/sharepoint/v3/contenttype/forms"/>
  </ds:schemaRefs>
</ds:datastoreItem>
</file>

<file path=customXml/itemProps3.xml><?xml version="1.0" encoding="utf-8"?>
<ds:datastoreItem xmlns:ds="http://schemas.openxmlformats.org/officeDocument/2006/customXml" ds:itemID="{DEF9DE38-FAF3-43F9-B29E-05D74C96D51D}"/>
</file>

<file path=docProps/app.xml><?xml version="1.0" encoding="utf-8"?>
<Properties xmlns="http://schemas.openxmlformats.org/officeDocument/2006/extended-properties" xmlns:vt="http://schemas.openxmlformats.org/officeDocument/2006/docPropsVTypes">
  <Template>SERI Theme1</Template>
  <TotalTime>21826</TotalTime>
  <Words>1072</Words>
  <Application>Microsoft Office PowerPoint</Application>
  <PresentationFormat>Widescreen</PresentationFormat>
  <Paragraphs>119</Paragraphs>
  <Slides>13</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Calibri Light</vt:lpstr>
      <vt:lpstr>Gilroy SemiBold</vt:lpstr>
      <vt:lpstr>Times New Roman</vt:lpstr>
      <vt:lpstr>SERI Theme1</vt:lpstr>
      <vt:lpstr>1_Custom Design</vt:lpstr>
      <vt:lpstr>Custom Design</vt:lpstr>
      <vt:lpstr>SERI_Theme1</vt:lpstr>
      <vt:lpstr>PV Module Reuse and Recycling in the R2 Standard September 16th, 2024   Champions of Electronics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 Module Reuse and Recycling in the R2 Standard</dc:title>
  <dc:subject/>
  <dc:creator>Corey Dehmey</dc:creator>
  <cp:keywords/>
  <dc:description/>
  <cp:lastModifiedBy>Mike Easterbrook</cp:lastModifiedBy>
  <cp:revision>17</cp:revision>
  <cp:lastPrinted>2021-10-28T21:16:37Z</cp:lastPrinted>
  <dcterms:created xsi:type="dcterms:W3CDTF">2021-10-11T14:42:26Z</dcterms:created>
  <dcterms:modified xsi:type="dcterms:W3CDTF">2024-09-16T15:41:31Z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0x010100612DB4841436974FAEE297ED6F09CE88</vt:lpwstr>
  </property>
  <property fmtid="{D5CDD505-2E9C-101B-9397-08002B2CF9AE}" pid="3" name="MediaServiceImageTags">
    <vt:lpwstr/>
  </property>
</Properties>
</file>